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7" r:id="rId2"/>
    <p:sldId id="256" r:id="rId3"/>
    <p:sldId id="289" r:id="rId4"/>
    <p:sldId id="287" r:id="rId5"/>
    <p:sldId id="290" r:id="rId6"/>
    <p:sldId id="294" r:id="rId7"/>
    <p:sldId id="291" r:id="rId8"/>
    <p:sldId id="292" r:id="rId9"/>
    <p:sldId id="293" r:id="rId10"/>
    <p:sldId id="295" r:id="rId11"/>
    <p:sldId id="257" r:id="rId12"/>
    <p:sldId id="258" r:id="rId13"/>
    <p:sldId id="29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81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97678C9-D531-4633-9596-03D42B03128A}" type="datetimeFigureOut">
              <a:rPr lang="ar-IQ" smtClean="0"/>
              <a:pPr/>
              <a:t>23/05/1444</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5F4A8F4-20F6-46A2-BD51-63CFA0147626}"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15F4A8F4-20F6-46A2-BD51-63CFA0147626}" type="slidenum">
              <a:rPr lang="ar-IQ" smtClean="0"/>
              <a:pPr/>
              <a:t>2</a:t>
            </a:fld>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15F4A8F4-20F6-46A2-BD51-63CFA0147626}" type="slidenum">
              <a:rPr lang="ar-IQ" smtClean="0"/>
              <a:pPr/>
              <a:t>4</a:t>
            </a:fld>
            <a:endParaRPr lang="ar-IQ"/>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15F4A8F4-20F6-46A2-BD51-63CFA0147626}" type="slidenum">
              <a:rPr lang="ar-IQ" smtClean="0"/>
              <a:pPr/>
              <a:t>8</a:t>
            </a:fld>
            <a:endParaRPr lang="ar-IQ"/>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15F4A8F4-20F6-46A2-BD51-63CFA0147626}" type="slidenum">
              <a:rPr lang="ar-IQ" smtClean="0"/>
              <a:pPr/>
              <a:t>12</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536729-FC5C-4099-AC31-3E57F6B06041}" type="datetimeFigureOut">
              <a:rPr lang="en-US" smtClean="0"/>
              <a:pPr/>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06CB5-2504-4B1F-8275-3940593596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536729-FC5C-4099-AC31-3E57F6B06041}" type="datetimeFigureOut">
              <a:rPr lang="en-US" smtClean="0"/>
              <a:pPr/>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06CB5-2504-4B1F-8275-3940593596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536729-FC5C-4099-AC31-3E57F6B06041}" type="datetimeFigureOut">
              <a:rPr lang="en-US" smtClean="0"/>
              <a:pPr/>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06CB5-2504-4B1F-8275-3940593596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536729-FC5C-4099-AC31-3E57F6B06041}" type="datetimeFigureOut">
              <a:rPr lang="en-US" smtClean="0"/>
              <a:pPr/>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06CB5-2504-4B1F-8275-3940593596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536729-FC5C-4099-AC31-3E57F6B06041}" type="datetimeFigureOut">
              <a:rPr lang="en-US" smtClean="0"/>
              <a:pPr/>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06CB5-2504-4B1F-8275-39405935962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536729-FC5C-4099-AC31-3E57F6B06041}" type="datetimeFigureOut">
              <a:rPr lang="en-US" smtClean="0"/>
              <a:pPr/>
              <a:t>12/16/2022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206CB5-2504-4B1F-8275-3940593596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536729-FC5C-4099-AC31-3E57F6B06041}" type="datetimeFigureOut">
              <a:rPr lang="en-US" smtClean="0"/>
              <a:pPr/>
              <a:t>12/16/2022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206CB5-2504-4B1F-8275-3940593596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536729-FC5C-4099-AC31-3E57F6B06041}" type="datetimeFigureOut">
              <a:rPr lang="en-US" smtClean="0"/>
              <a:pPr/>
              <a:t>12/16/2022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206CB5-2504-4B1F-8275-3940593596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536729-FC5C-4099-AC31-3E57F6B06041}" type="datetimeFigureOut">
              <a:rPr lang="en-US" smtClean="0"/>
              <a:pPr/>
              <a:t>12/16/2022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206CB5-2504-4B1F-8275-3940593596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536729-FC5C-4099-AC31-3E57F6B06041}" type="datetimeFigureOut">
              <a:rPr lang="en-US" smtClean="0"/>
              <a:pPr/>
              <a:t>12/16/2022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206CB5-2504-4B1F-8275-3940593596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536729-FC5C-4099-AC31-3E57F6B06041}" type="datetimeFigureOut">
              <a:rPr lang="en-US" smtClean="0"/>
              <a:pPr/>
              <a:t>12/16/2022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206CB5-2504-4B1F-8275-39405935962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36729-FC5C-4099-AC31-3E57F6B06041}" type="datetimeFigureOut">
              <a:rPr lang="en-US" smtClean="0"/>
              <a:pPr/>
              <a:t>12/16/2022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206CB5-2504-4B1F-8275-3940593596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115616" y="5229200"/>
            <a:ext cx="6872808" cy="720080"/>
          </a:xfrm>
        </p:spPr>
        <p:txBody>
          <a:bodyPr/>
          <a:lstStyle/>
          <a:p>
            <a:r>
              <a:rPr lang="en-US" b="1" dirty="0" smtClean="0">
                <a:solidFill>
                  <a:schemeClr val="tx2"/>
                </a:solidFill>
              </a:rPr>
              <a:t>Dr. Abdulmutalib </a:t>
            </a:r>
            <a:r>
              <a:rPr lang="en-US" b="1" dirty="0" smtClean="0">
                <a:solidFill>
                  <a:schemeClr val="tx2"/>
                </a:solidFill>
              </a:rPr>
              <a:t>A. </a:t>
            </a:r>
            <a:r>
              <a:rPr lang="en-US" b="1" dirty="0" smtClean="0">
                <a:solidFill>
                  <a:schemeClr val="tx2"/>
                </a:solidFill>
              </a:rPr>
              <a:t>Mohammed</a:t>
            </a:r>
            <a:endParaRPr lang="ar-IQ" b="1" dirty="0">
              <a:solidFill>
                <a:schemeClr val="tx2"/>
              </a:solidFill>
            </a:endParaRPr>
          </a:p>
        </p:txBody>
      </p:sp>
      <p:sp>
        <p:nvSpPr>
          <p:cNvPr id="4" name="Title 1"/>
          <p:cNvSpPr>
            <a:spLocks noGrp="1"/>
          </p:cNvSpPr>
          <p:nvPr>
            <p:ph type="ctrTitle"/>
          </p:nvPr>
        </p:nvSpPr>
        <p:spPr>
          <a:xfrm>
            <a:off x="1259632" y="908720"/>
            <a:ext cx="6764288" cy="1071557"/>
          </a:xfrm>
        </p:spPr>
        <p:txBody>
          <a:bodyPr>
            <a:noAutofit/>
          </a:bodyPr>
          <a:lstStyle/>
          <a:p>
            <a:r>
              <a:rPr lang="en-US" sz="4800" b="1" dirty="0" smtClean="0">
                <a:solidFill>
                  <a:srgbClr val="FF0000"/>
                </a:solidFill>
              </a:rPr>
              <a:t/>
            </a:r>
            <a:br>
              <a:rPr lang="en-US" sz="4800" b="1" dirty="0" smtClean="0">
                <a:solidFill>
                  <a:srgbClr val="FF0000"/>
                </a:solidFill>
              </a:rPr>
            </a:br>
            <a:r>
              <a:rPr lang="en-US" sz="4800" b="1" dirty="0" smtClean="0">
                <a:solidFill>
                  <a:srgbClr val="FF0000"/>
                </a:solidFill>
              </a:rPr>
              <a:t/>
            </a:r>
            <a:br>
              <a:rPr lang="en-US" sz="4800" b="1" dirty="0" smtClean="0">
                <a:solidFill>
                  <a:srgbClr val="FF0000"/>
                </a:solidFill>
              </a:rPr>
            </a:br>
            <a:r>
              <a:rPr lang="en-US" sz="4800" b="1" dirty="0" smtClean="0">
                <a:solidFill>
                  <a:srgbClr val="FF0000"/>
                </a:solidFill>
              </a:rPr>
              <a:t>Nosocomial infection</a:t>
            </a:r>
            <a:br>
              <a:rPr lang="en-US" sz="4800" b="1" dirty="0" smtClean="0">
                <a:solidFill>
                  <a:srgbClr val="FF0000"/>
                </a:solidFill>
              </a:rPr>
            </a:br>
            <a:r>
              <a:rPr lang="en-US" sz="4800" b="1" dirty="0">
                <a:solidFill>
                  <a:srgbClr val="FF0000"/>
                </a:solidFill>
              </a:rPr>
              <a:t/>
            </a:r>
            <a:br>
              <a:rPr lang="en-US" sz="4800" b="1" dirty="0">
                <a:solidFill>
                  <a:srgbClr val="FF0000"/>
                </a:solidFill>
              </a:rPr>
            </a:br>
            <a:endParaRPr lang="en-US" sz="4800" b="1" dirty="0">
              <a:solidFill>
                <a:srgbClr val="FF0000"/>
              </a:solidFill>
            </a:endParaRPr>
          </a:p>
        </p:txBody>
      </p:sp>
      <p:pic>
        <p:nvPicPr>
          <p:cNvPr id="1026" name="Picture 2"/>
          <p:cNvPicPr>
            <a:picLocks noChangeAspect="1" noChangeArrowheads="1"/>
          </p:cNvPicPr>
          <p:nvPr/>
        </p:nvPicPr>
        <p:blipFill>
          <a:blip r:embed="rId2" cstate="print"/>
          <a:srcRect/>
          <a:stretch>
            <a:fillRect/>
          </a:stretch>
        </p:blipFill>
        <p:spPr bwMode="auto">
          <a:xfrm>
            <a:off x="4716016" y="2276872"/>
            <a:ext cx="3336032" cy="2376264"/>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1115616" y="2276872"/>
            <a:ext cx="3312368" cy="23781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04664"/>
            <a:ext cx="8229600" cy="6120680"/>
          </a:xfrm>
        </p:spPr>
        <p:txBody>
          <a:bodyPr>
            <a:normAutofit/>
          </a:bodyPr>
          <a:lstStyle/>
          <a:p>
            <a:pPr>
              <a:buNone/>
            </a:pPr>
            <a:r>
              <a:rPr lang="en-US" sz="2400" b="1" dirty="0" smtClean="0">
                <a:solidFill>
                  <a:srgbClr val="FF0000"/>
                </a:solidFill>
              </a:rPr>
              <a:t>The most frequent Nosocomial </a:t>
            </a:r>
            <a:r>
              <a:rPr lang="en-US" sz="2400" b="1" dirty="0" smtClean="0">
                <a:solidFill>
                  <a:srgbClr val="FF0000"/>
                </a:solidFill>
              </a:rPr>
              <a:t>infection </a:t>
            </a:r>
            <a:r>
              <a:rPr lang="en-US" sz="2400" b="1" dirty="0" smtClean="0">
                <a:solidFill>
                  <a:srgbClr val="FF0000"/>
                </a:solidFill>
              </a:rPr>
              <a:t>sites:</a:t>
            </a:r>
          </a:p>
          <a:p>
            <a:pPr marL="457200" indent="-457200">
              <a:buNone/>
            </a:pPr>
            <a:r>
              <a:rPr lang="en-US" sz="2000" b="1" dirty="0" smtClean="0">
                <a:solidFill>
                  <a:srgbClr val="00B0F0"/>
                </a:solidFill>
              </a:rPr>
              <a:t>1. Nosocomial </a:t>
            </a:r>
            <a:r>
              <a:rPr lang="en-US" sz="2000" b="1" dirty="0" smtClean="0">
                <a:solidFill>
                  <a:srgbClr val="00B0F0"/>
                </a:solidFill>
              </a:rPr>
              <a:t>pneumonia:</a:t>
            </a:r>
          </a:p>
          <a:p>
            <a:pPr algn="just">
              <a:buNone/>
            </a:pPr>
            <a:r>
              <a:rPr lang="en-US" sz="2000" b="1" dirty="0" smtClean="0"/>
              <a:t>   - Where </a:t>
            </a:r>
            <a:r>
              <a:rPr lang="en-US" sz="2000" b="1" dirty="0" smtClean="0"/>
              <a:t>the rate of infection in the lungs (pneumonia</a:t>
            </a:r>
            <a:r>
              <a:rPr lang="en-US" sz="2000" b="1" dirty="0" smtClean="0"/>
              <a:t>) in </a:t>
            </a:r>
            <a:r>
              <a:rPr lang="en-US" sz="2000" b="1" dirty="0" smtClean="0"/>
              <a:t>intensive care </a:t>
            </a:r>
            <a:r>
              <a:rPr lang="en-US" sz="2000" b="1" dirty="0" smtClean="0"/>
              <a:t>units is  </a:t>
            </a:r>
            <a:r>
              <a:rPr lang="en-US" sz="2000" b="1" dirty="0" smtClean="0"/>
              <a:t>3% per day</a:t>
            </a:r>
            <a:r>
              <a:rPr lang="en-US" sz="2000" b="1" dirty="0" smtClean="0"/>
              <a:t>.</a:t>
            </a:r>
            <a:endParaRPr lang="en-US" sz="2000" dirty="0" smtClean="0"/>
          </a:p>
          <a:p>
            <a:pPr>
              <a:buNone/>
            </a:pPr>
            <a:r>
              <a:rPr lang="en-US" sz="2000" b="1" dirty="0" smtClean="0">
                <a:solidFill>
                  <a:srgbClr val="00B0F0"/>
                </a:solidFill>
              </a:rPr>
              <a:t>2. Urinary </a:t>
            </a:r>
            <a:r>
              <a:rPr lang="en-US" sz="2000" b="1" dirty="0" smtClean="0">
                <a:solidFill>
                  <a:srgbClr val="00B0F0"/>
                </a:solidFill>
              </a:rPr>
              <a:t>infections:</a:t>
            </a:r>
          </a:p>
          <a:p>
            <a:pPr algn="just">
              <a:buNone/>
            </a:pPr>
            <a:r>
              <a:rPr lang="en-US" sz="2000" dirty="0" smtClean="0"/>
              <a:t>    - </a:t>
            </a:r>
            <a:r>
              <a:rPr lang="en-US" sz="2000" b="1" dirty="0" smtClean="0"/>
              <a:t>This </a:t>
            </a:r>
            <a:r>
              <a:rPr lang="en-US" sz="2000" b="1" dirty="0" smtClean="0"/>
              <a:t>is the most common nosocomial infection, 80% of infections are associated with the use of an </a:t>
            </a:r>
            <a:r>
              <a:rPr lang="en-US" sz="2000" b="1" dirty="0" smtClean="0"/>
              <a:t>indwelling bladder catheter and can </a:t>
            </a:r>
            <a:r>
              <a:rPr lang="en-US" sz="2000" b="1" dirty="0" smtClean="0"/>
              <a:t>occasionally lead to bacteremia and death.</a:t>
            </a:r>
          </a:p>
          <a:p>
            <a:pPr>
              <a:buNone/>
            </a:pPr>
            <a:r>
              <a:rPr lang="en-US" sz="2000" b="1" dirty="0" smtClean="0">
                <a:solidFill>
                  <a:srgbClr val="00B0F0"/>
                </a:solidFill>
              </a:rPr>
              <a:t>3. Surgical site </a:t>
            </a:r>
            <a:r>
              <a:rPr lang="en-US" sz="2000" b="1" dirty="0" smtClean="0">
                <a:solidFill>
                  <a:srgbClr val="00B0F0"/>
                </a:solidFill>
              </a:rPr>
              <a:t>infections :</a:t>
            </a:r>
          </a:p>
          <a:p>
            <a:pPr>
              <a:buNone/>
            </a:pPr>
            <a:r>
              <a:rPr lang="en-US" sz="2000" b="1" dirty="0" smtClean="0"/>
              <a:t>   - They varies </a:t>
            </a:r>
            <a:r>
              <a:rPr lang="en-US" sz="2000" b="1" dirty="0" smtClean="0"/>
              <a:t>from </a:t>
            </a:r>
            <a:r>
              <a:rPr lang="en-US" sz="2000" b="1" dirty="0" smtClean="0"/>
              <a:t>0.5 to </a:t>
            </a:r>
            <a:r>
              <a:rPr lang="en-US" sz="2000" b="1" dirty="0" smtClean="0"/>
              <a:t>15</a:t>
            </a:r>
            <a:r>
              <a:rPr lang="en-US" sz="2000" b="1" dirty="0" smtClean="0"/>
              <a:t>% depending </a:t>
            </a:r>
            <a:r>
              <a:rPr lang="en-US" sz="2000" b="1" dirty="0" smtClean="0"/>
              <a:t>on the type of operation and underlying patient </a:t>
            </a:r>
            <a:r>
              <a:rPr lang="en-US" sz="2000" b="1" dirty="0" smtClean="0"/>
              <a:t>status.</a:t>
            </a:r>
          </a:p>
          <a:p>
            <a:pPr>
              <a:buNone/>
            </a:pPr>
            <a:r>
              <a:rPr lang="en-US" sz="2000" b="1" dirty="0" smtClean="0">
                <a:solidFill>
                  <a:srgbClr val="00B0F0"/>
                </a:solidFill>
              </a:rPr>
              <a:t>4. Nosocomial </a:t>
            </a:r>
            <a:r>
              <a:rPr lang="en-US" sz="2000" b="1" dirty="0" smtClean="0">
                <a:solidFill>
                  <a:srgbClr val="00B0F0"/>
                </a:solidFill>
              </a:rPr>
              <a:t>bacteremia:</a:t>
            </a:r>
          </a:p>
          <a:p>
            <a:pPr algn="just">
              <a:buNone/>
            </a:pPr>
            <a:r>
              <a:rPr lang="en-US" sz="2000" b="1" dirty="0" smtClean="0"/>
              <a:t>    - These infections represent 5% of , but the incidence is increasing for certain organisms such as multiresistant coagulase-negative </a:t>
            </a:r>
            <a:r>
              <a:rPr lang="en-US" sz="2000" b="1" i="1" dirty="0" smtClean="0"/>
              <a:t>Staphylococcus and </a:t>
            </a:r>
            <a:r>
              <a:rPr lang="en-US" sz="2000" b="1" i="1" dirty="0" smtClean="0"/>
              <a:t>Candida spp</a:t>
            </a:r>
            <a:r>
              <a:rPr lang="en-US" sz="2000" b="1" i="1" dirty="0" smtClean="0"/>
              <a:t>.</a:t>
            </a:r>
          </a:p>
          <a:p>
            <a:pPr>
              <a:buNone/>
            </a:pPr>
            <a:r>
              <a:rPr lang="en-US" sz="2000" b="1" dirty="0" smtClean="0"/>
              <a:t>    - Infection </a:t>
            </a:r>
            <a:r>
              <a:rPr lang="en-US" sz="2000" b="1" dirty="0" smtClean="0"/>
              <a:t>may occur at the skin entry site of the intravascular </a:t>
            </a:r>
            <a:r>
              <a:rPr lang="en-US" sz="2000" b="1" dirty="0" smtClean="0"/>
              <a:t>device , </a:t>
            </a:r>
            <a:r>
              <a:rPr lang="en-US" sz="2000" b="1" dirty="0" smtClean="0"/>
              <a:t>or in the subcutaneous path of the catheter (tunnel infection).</a:t>
            </a:r>
          </a:p>
          <a:p>
            <a:pPr algn="just">
              <a:buNone/>
            </a:pPr>
            <a:endParaRPr lang="en-US" sz="2000" b="1" dirty="0" smtClean="0"/>
          </a:p>
          <a:p>
            <a:pPr>
              <a:buNone/>
            </a:pPr>
            <a:endParaRPr lang="en-US" sz="2000" dirty="0" smtClean="0"/>
          </a:p>
          <a:p>
            <a:pPr>
              <a:buNone/>
            </a:pPr>
            <a:endParaRPr lang="en-US" sz="2000" b="1" dirty="0" smtClean="0">
              <a:solidFill>
                <a:srgbClr val="00B0F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58204" cy="6381328"/>
          </a:xfrm>
        </p:spPr>
        <p:txBody>
          <a:bodyPr>
            <a:normAutofit/>
          </a:bodyPr>
          <a:lstStyle/>
          <a:p>
            <a:pPr algn="l"/>
            <a:r>
              <a:rPr lang="en-US" sz="2400" b="1" dirty="0" smtClean="0">
                <a:solidFill>
                  <a:srgbClr val="FF0000"/>
                </a:solidFill>
              </a:rPr>
              <a:t>Sources and transmission of nosocomial infection :</a:t>
            </a:r>
            <a:br>
              <a:rPr lang="en-US" sz="2400" b="1" dirty="0" smtClean="0">
                <a:solidFill>
                  <a:srgbClr val="FF0000"/>
                </a:solidFill>
              </a:rPr>
            </a:br>
            <a:r>
              <a:rPr lang="en-US" sz="2000" b="1" dirty="0" smtClean="0"/>
              <a:t>1. Skin</a:t>
            </a:r>
            <a:r>
              <a:rPr lang="en-US" sz="2000" b="1" dirty="0" smtClean="0"/>
              <a:t>.</a:t>
            </a:r>
            <a:br>
              <a:rPr lang="en-US" sz="2000" b="1" dirty="0" smtClean="0"/>
            </a:br>
            <a:r>
              <a:rPr lang="en-US" sz="2000" b="1" dirty="0" smtClean="0"/>
              <a:t>2</a:t>
            </a:r>
            <a:r>
              <a:rPr lang="en-US" sz="2000" b="1" dirty="0" smtClean="0"/>
              <a:t>. Nasal </a:t>
            </a:r>
            <a:r>
              <a:rPr lang="en-US" sz="2000" b="1" dirty="0" smtClean="0"/>
              <a:t>tract.</a:t>
            </a:r>
            <a:br>
              <a:rPr lang="en-US" sz="2000" b="1" dirty="0" smtClean="0"/>
            </a:br>
            <a:r>
              <a:rPr lang="en-US" sz="2000" b="1" dirty="0" smtClean="0"/>
              <a:t>3</a:t>
            </a:r>
            <a:r>
              <a:rPr lang="en-US" sz="2000" b="1" dirty="0" smtClean="0"/>
              <a:t>. Air</a:t>
            </a:r>
            <a:r>
              <a:rPr lang="en-US" sz="2000" b="1" dirty="0" smtClean="0"/>
              <a:t>.</a:t>
            </a:r>
            <a:br>
              <a:rPr lang="en-US" sz="2000" b="1" dirty="0" smtClean="0"/>
            </a:br>
            <a:r>
              <a:rPr lang="en-US" sz="2000" b="1" dirty="0" smtClean="0"/>
              <a:t>4</a:t>
            </a:r>
            <a:r>
              <a:rPr lang="en-US" sz="2000" b="1" dirty="0" smtClean="0"/>
              <a:t>. Stool</a:t>
            </a:r>
            <a:r>
              <a:rPr lang="en-US" sz="2000" b="1" dirty="0" smtClean="0"/>
              <a:t>.</a:t>
            </a:r>
            <a:br>
              <a:rPr lang="en-US" sz="2000" b="1" dirty="0" smtClean="0"/>
            </a:br>
            <a:r>
              <a:rPr lang="en-US" sz="2000" b="1" dirty="0" smtClean="0"/>
              <a:t>5</a:t>
            </a:r>
            <a:r>
              <a:rPr lang="en-US" sz="2000" b="1" dirty="0" smtClean="0"/>
              <a:t>. Clothes</a:t>
            </a:r>
            <a:r>
              <a:rPr lang="en-US" sz="2000" b="1" dirty="0" smtClean="0"/>
              <a:t>.</a:t>
            </a:r>
            <a:br>
              <a:rPr lang="en-US" sz="2000" b="1" dirty="0" smtClean="0"/>
            </a:br>
            <a:r>
              <a:rPr lang="en-US" sz="2000" b="1" dirty="0" smtClean="0"/>
              <a:t>6</a:t>
            </a:r>
            <a:r>
              <a:rPr lang="en-US" sz="2000" b="1" dirty="0" smtClean="0"/>
              <a:t>. Workers </a:t>
            </a:r>
            <a:r>
              <a:rPr lang="en-US" sz="2000" b="1" dirty="0" smtClean="0"/>
              <a:t>and staff.</a:t>
            </a:r>
            <a:br>
              <a:rPr lang="en-US" sz="2000" b="1" dirty="0" smtClean="0"/>
            </a:br>
            <a:r>
              <a:rPr lang="en-US" sz="2000" b="1" dirty="0" smtClean="0"/>
              <a:t>7</a:t>
            </a:r>
            <a:r>
              <a:rPr lang="en-US" sz="2000" b="1" dirty="0" smtClean="0"/>
              <a:t>. Pathogenic secretions </a:t>
            </a:r>
            <a:r>
              <a:rPr lang="en-US" sz="2000" b="1" dirty="0" smtClean="0"/>
              <a:t>and clinical </a:t>
            </a:r>
            <a:r>
              <a:rPr lang="en-US" sz="2000" b="1" dirty="0" smtClean="0"/>
              <a:t>samples </a:t>
            </a:r>
            <a:r>
              <a:rPr lang="en-US" sz="2000" b="1" dirty="0" smtClean="0"/>
              <a:t>of patients.</a:t>
            </a:r>
            <a:br>
              <a:rPr lang="en-US" sz="2000" b="1" dirty="0" smtClean="0"/>
            </a:br>
            <a:r>
              <a:rPr lang="en-US" sz="2000" b="1" dirty="0" smtClean="0"/>
              <a:t>8</a:t>
            </a:r>
            <a:r>
              <a:rPr lang="en-US" sz="2000" b="1" dirty="0" smtClean="0"/>
              <a:t>. Water </a:t>
            </a:r>
            <a:r>
              <a:rPr lang="en-US" sz="2000" b="1" dirty="0" smtClean="0"/>
              <a:t>cycle of hospital.</a:t>
            </a:r>
            <a:br>
              <a:rPr lang="en-US" sz="2000" b="1" dirty="0" smtClean="0"/>
            </a:br>
            <a:r>
              <a:rPr lang="en-US" sz="2000" b="1" dirty="0" smtClean="0"/>
              <a:t>9</a:t>
            </a:r>
            <a:r>
              <a:rPr lang="en-US" sz="2000" b="1" dirty="0" smtClean="0"/>
              <a:t>. All </a:t>
            </a:r>
            <a:r>
              <a:rPr lang="en-US" sz="2000" b="1" dirty="0" smtClean="0"/>
              <a:t>used </a:t>
            </a:r>
            <a:r>
              <a:rPr lang="en-US" sz="2000" b="1" dirty="0" smtClean="0"/>
              <a:t>instruments.</a:t>
            </a:r>
            <a:r>
              <a:rPr lang="en-US" sz="2000" b="1" dirty="0" smtClean="0"/>
              <a:t/>
            </a:r>
            <a:br>
              <a:rPr lang="en-US" sz="2000" b="1" dirty="0" smtClean="0"/>
            </a:br>
            <a:r>
              <a:rPr lang="en-US" sz="2000" b="1" dirty="0" smtClean="0"/>
              <a:t>10</a:t>
            </a:r>
            <a:r>
              <a:rPr lang="en-US" sz="2000" b="1" dirty="0" smtClean="0"/>
              <a:t>. Operating </a:t>
            </a:r>
            <a:r>
              <a:rPr lang="en-US" sz="2000" b="1" dirty="0" smtClean="0"/>
              <a:t>room environment.</a:t>
            </a:r>
            <a:r>
              <a:rPr lang="en-US" sz="2200" b="1" dirty="0" smtClean="0"/>
              <a:t/>
            </a:r>
            <a:br>
              <a:rPr lang="en-US" sz="2200" b="1" dirty="0" smtClean="0"/>
            </a:br>
            <a:r>
              <a:rPr lang="en-US" sz="2200" b="1" dirty="0" smtClean="0"/>
              <a:t/>
            </a:r>
            <a:br>
              <a:rPr lang="en-US" sz="2200" b="1" dirty="0" smtClean="0"/>
            </a:br>
            <a:r>
              <a:rPr lang="en-US" sz="2700" b="1" dirty="0" smtClean="0">
                <a:solidFill>
                  <a:srgbClr val="FF0000"/>
                </a:solidFill>
              </a:rPr>
              <a:t>Hospital </a:t>
            </a:r>
            <a:r>
              <a:rPr lang="en-US" sz="2700" b="1" dirty="0" smtClean="0">
                <a:solidFill>
                  <a:srgbClr val="FF0000"/>
                </a:solidFill>
              </a:rPr>
              <a:t>Infection control team : </a:t>
            </a:r>
            <a:r>
              <a:rPr lang="en-US" sz="2000" dirty="0" smtClean="0"/>
              <a:t/>
            </a:r>
            <a:br>
              <a:rPr lang="en-US" sz="2000" dirty="0" smtClean="0"/>
            </a:br>
            <a:r>
              <a:rPr lang="en-US" sz="2000" dirty="0" smtClean="0"/>
              <a:t>  - </a:t>
            </a:r>
            <a:r>
              <a:rPr lang="en-US" sz="2000" b="1" dirty="0" smtClean="0"/>
              <a:t>The </a:t>
            </a:r>
            <a:r>
              <a:rPr lang="en-US" sz="2000" b="1" dirty="0" smtClean="0"/>
              <a:t>team consists </a:t>
            </a:r>
            <a:r>
              <a:rPr lang="en-US" sz="2000" b="1" dirty="0" smtClean="0"/>
              <a:t>from   </a:t>
            </a:r>
            <a:r>
              <a:rPr lang="en-US" sz="2000" b="1" dirty="0" smtClean="0"/>
              <a:t>:</a:t>
            </a:r>
            <a:br>
              <a:rPr lang="en-US" sz="2000" b="1" dirty="0" smtClean="0"/>
            </a:br>
            <a:r>
              <a:rPr lang="en-US" sz="2000" b="1" dirty="0" smtClean="0"/>
              <a:t>1- </a:t>
            </a:r>
            <a:r>
              <a:rPr lang="en-US" sz="2000" b="1" dirty="0" smtClean="0"/>
              <a:t> infection </a:t>
            </a:r>
            <a:r>
              <a:rPr lang="en-US" sz="2000" b="1" dirty="0" smtClean="0"/>
              <a:t>control officer </a:t>
            </a:r>
            <a:br>
              <a:rPr lang="en-US" sz="2000" b="1" dirty="0" smtClean="0"/>
            </a:br>
            <a:r>
              <a:rPr lang="en-US" sz="2000" b="1" dirty="0" smtClean="0"/>
              <a:t>2- </a:t>
            </a:r>
            <a:r>
              <a:rPr lang="en-US" sz="2000" b="1" dirty="0" smtClean="0"/>
              <a:t> infection </a:t>
            </a:r>
            <a:r>
              <a:rPr lang="en-US" sz="2000" b="1" dirty="0" smtClean="0"/>
              <a:t>control nurse </a:t>
            </a:r>
            <a:br>
              <a:rPr lang="en-US" sz="2000" b="1" dirty="0" smtClean="0"/>
            </a:br>
            <a:r>
              <a:rPr lang="en-US" sz="2000" b="1" dirty="0" smtClean="0"/>
              <a:t>3- </a:t>
            </a:r>
            <a:r>
              <a:rPr lang="en-US" sz="2000" b="1" dirty="0" smtClean="0"/>
              <a:t> medical </a:t>
            </a:r>
            <a:r>
              <a:rPr lang="en-US" sz="2000" b="1" dirty="0" smtClean="0"/>
              <a:t>microbiologist </a:t>
            </a:r>
            <a:br>
              <a:rPr lang="en-US" sz="2000" b="1" dirty="0" smtClean="0"/>
            </a:br>
            <a:endParaRPr lang="en-US" sz="20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836712"/>
            <a:ext cx="8473658" cy="5088628"/>
          </a:xfrm>
        </p:spPr>
        <p:txBody>
          <a:bodyPr>
            <a:noAutofit/>
          </a:bodyPr>
          <a:lstStyle/>
          <a:p>
            <a:pPr algn="l" rtl="1"/>
            <a:r>
              <a:rPr lang="ar-IQ" sz="2400" b="1" dirty="0" err="1" smtClean="0">
                <a:solidFill>
                  <a:srgbClr val="FF0000"/>
                </a:solidFill>
              </a:rPr>
              <a:t>:</a:t>
            </a:r>
            <a:r>
              <a:rPr lang="ar-IQ" sz="2400" b="1" dirty="0" smtClean="0">
                <a:solidFill>
                  <a:srgbClr val="FF0000"/>
                </a:solidFill>
              </a:rPr>
              <a:t> </a:t>
            </a:r>
            <a:r>
              <a:rPr lang="en-US" sz="2400" b="1" dirty="0" smtClean="0">
                <a:solidFill>
                  <a:srgbClr val="FF0000"/>
                </a:solidFill>
              </a:rPr>
              <a:t>Role </a:t>
            </a:r>
            <a:r>
              <a:rPr lang="en-US" sz="2400" b="1" dirty="0" smtClean="0">
                <a:solidFill>
                  <a:srgbClr val="FF0000"/>
                </a:solidFill>
              </a:rPr>
              <a:t>of nurses in prevention of hospital acquired infection</a:t>
            </a:r>
            <a:r>
              <a:rPr lang="en-US" sz="2400" b="1" dirty="0" smtClean="0"/>
              <a:t/>
            </a:r>
            <a:br>
              <a:rPr lang="en-US" sz="2400" b="1" dirty="0" smtClean="0"/>
            </a:br>
            <a:r>
              <a:rPr lang="en-US" sz="2400" b="1" dirty="0" smtClean="0"/>
              <a:t/>
            </a:r>
            <a:br>
              <a:rPr lang="en-US" sz="2400" b="1" dirty="0" smtClean="0"/>
            </a:br>
            <a:r>
              <a:rPr lang="en-US" sz="2000" b="1" dirty="0" smtClean="0">
                <a:solidFill>
                  <a:srgbClr val="00B0F0"/>
                </a:solidFill>
              </a:rPr>
              <a:t>1</a:t>
            </a:r>
            <a:r>
              <a:rPr lang="en-US" sz="2000" dirty="0" smtClean="0">
                <a:solidFill>
                  <a:srgbClr val="00B0F0"/>
                </a:solidFill>
              </a:rPr>
              <a:t>-</a:t>
            </a:r>
            <a:r>
              <a:rPr lang="en-US" sz="2000" dirty="0" smtClean="0"/>
              <a:t> </a:t>
            </a:r>
            <a:r>
              <a:rPr lang="en-US" sz="2000" b="1" dirty="0" smtClean="0">
                <a:latin typeface="+mn-lt"/>
              </a:rPr>
              <a:t>Explaining </a:t>
            </a:r>
            <a:r>
              <a:rPr lang="en-US" sz="2000" b="1" dirty="0">
                <a:latin typeface="+mn-lt"/>
              </a:rPr>
              <a:t>the importance of hand </a:t>
            </a:r>
            <a:r>
              <a:rPr lang="en-US" sz="2000" b="1" dirty="0" smtClean="0">
                <a:latin typeface="+mn-lt"/>
              </a:rPr>
              <a:t>washing </a:t>
            </a:r>
            <a:r>
              <a:rPr lang="en-US" sz="2000" b="1" dirty="0">
                <a:latin typeface="+mn-lt"/>
              </a:rPr>
              <a:t>to patients and </a:t>
            </a:r>
            <a:r>
              <a:rPr lang="en-US" sz="2000" b="1" dirty="0" smtClean="0">
                <a:latin typeface="+mn-lt"/>
              </a:rPr>
              <a:t>who in contact </a:t>
            </a:r>
            <a:r>
              <a:rPr lang="en-US" sz="2000" b="1" dirty="0">
                <a:latin typeface="+mn-lt"/>
              </a:rPr>
              <a:t>with </a:t>
            </a:r>
            <a:r>
              <a:rPr lang="en-US" sz="2000" b="1" dirty="0" smtClean="0">
                <a:latin typeface="+mn-lt"/>
              </a:rPr>
              <a:t>them </a:t>
            </a:r>
            <a:r>
              <a:rPr lang="en-US" sz="2000" b="1" dirty="0">
                <a:latin typeface="+mn-lt"/>
              </a:rPr>
              <a:t>. </a:t>
            </a:r>
            <a:br>
              <a:rPr lang="en-US" sz="2000" b="1" dirty="0">
                <a:latin typeface="+mn-lt"/>
              </a:rPr>
            </a:br>
            <a:r>
              <a:rPr lang="en-US" sz="2000" b="1" dirty="0">
                <a:solidFill>
                  <a:srgbClr val="00B0F0"/>
                </a:solidFill>
                <a:latin typeface="+mn-lt"/>
              </a:rPr>
              <a:t>2-</a:t>
            </a:r>
            <a:r>
              <a:rPr lang="en-US" sz="2000" b="1" dirty="0">
                <a:latin typeface="+mn-lt"/>
              </a:rPr>
              <a:t> </a:t>
            </a:r>
            <a:r>
              <a:rPr lang="en-US" sz="2000" b="1" dirty="0" smtClean="0">
                <a:latin typeface="+mn-lt"/>
              </a:rPr>
              <a:t>Isolation </a:t>
            </a:r>
            <a:r>
              <a:rPr lang="en-US" sz="2000" b="1" dirty="0">
                <a:latin typeface="+mn-lt"/>
              </a:rPr>
              <a:t>of infected patients in private room </a:t>
            </a:r>
            <a:r>
              <a:rPr lang="en-US" sz="2000" b="1" dirty="0" smtClean="0">
                <a:latin typeface="+mn-lt"/>
              </a:rPr>
              <a:t>,e.g</a:t>
            </a:r>
            <a:r>
              <a:rPr lang="en-US" sz="2000" b="1" dirty="0">
                <a:latin typeface="+mn-lt"/>
              </a:rPr>
              <a:t>. </a:t>
            </a:r>
            <a:r>
              <a:rPr lang="en-US" sz="2000" b="1" dirty="0" smtClean="0">
                <a:latin typeface="+mn-lt"/>
              </a:rPr>
              <a:t>measles </a:t>
            </a:r>
            <a:r>
              <a:rPr lang="en-US" sz="2000" b="1" dirty="0">
                <a:latin typeface="+mn-lt"/>
              </a:rPr>
              <a:t>, typhoid , </a:t>
            </a:r>
            <a:r>
              <a:rPr lang="en-US" sz="2000" b="1" dirty="0" smtClean="0">
                <a:latin typeface="+mn-lt"/>
              </a:rPr>
              <a:t>etc</a:t>
            </a:r>
            <a:r>
              <a:rPr lang="en-US" sz="2000" b="1" dirty="0">
                <a:latin typeface="+mn-lt"/>
              </a:rPr>
              <a:t>.</a:t>
            </a:r>
            <a:br>
              <a:rPr lang="en-US" sz="2000" b="1" dirty="0">
                <a:latin typeface="+mn-lt"/>
              </a:rPr>
            </a:br>
            <a:r>
              <a:rPr lang="en-US" sz="2000" b="1" dirty="0">
                <a:solidFill>
                  <a:srgbClr val="00B0F0"/>
                </a:solidFill>
                <a:latin typeface="+mn-lt"/>
              </a:rPr>
              <a:t>3-</a:t>
            </a:r>
            <a:r>
              <a:rPr lang="en-US" sz="2000" b="1" dirty="0">
                <a:latin typeface="+mn-lt"/>
              </a:rPr>
              <a:t> </a:t>
            </a:r>
            <a:r>
              <a:rPr lang="en-US" sz="2000" b="1" dirty="0" smtClean="0">
                <a:latin typeface="+mn-lt"/>
              </a:rPr>
              <a:t>Handling </a:t>
            </a:r>
            <a:r>
              <a:rPr lang="en-US" sz="2000" b="1" dirty="0">
                <a:latin typeface="+mn-lt"/>
              </a:rPr>
              <a:t>of blood , fluids , secretions </a:t>
            </a:r>
            <a:r>
              <a:rPr lang="en-US" sz="2000" b="1" dirty="0" smtClean="0">
                <a:latin typeface="+mn-lt"/>
              </a:rPr>
              <a:t>and </a:t>
            </a:r>
            <a:r>
              <a:rPr lang="en-US" sz="2000" b="1" dirty="0">
                <a:latin typeface="+mn-lt"/>
              </a:rPr>
              <a:t>excretions </a:t>
            </a:r>
            <a:r>
              <a:rPr lang="en-US" sz="2000" b="1" dirty="0" smtClean="0">
                <a:latin typeface="+mn-lt"/>
              </a:rPr>
              <a:t>using </a:t>
            </a:r>
            <a:r>
              <a:rPr lang="en-US" sz="2000" b="1" dirty="0">
                <a:latin typeface="+mn-lt"/>
              </a:rPr>
              <a:t>sterilized gloves .</a:t>
            </a:r>
            <a:br>
              <a:rPr lang="en-US" sz="2000" b="1" dirty="0">
                <a:latin typeface="+mn-lt"/>
              </a:rPr>
            </a:br>
            <a:r>
              <a:rPr lang="en-US" sz="2000" b="1" dirty="0" smtClean="0">
                <a:solidFill>
                  <a:srgbClr val="00B0F0"/>
                </a:solidFill>
                <a:latin typeface="+mn-lt"/>
              </a:rPr>
              <a:t>4-</a:t>
            </a:r>
            <a:r>
              <a:rPr lang="en-US" sz="2000" b="1" dirty="0" smtClean="0">
                <a:latin typeface="+mn-lt"/>
              </a:rPr>
              <a:t> Wearing </a:t>
            </a:r>
            <a:r>
              <a:rPr lang="en-US" sz="2000" b="1" dirty="0">
                <a:latin typeface="+mn-lt"/>
              </a:rPr>
              <a:t>of mask , gown , eye </a:t>
            </a:r>
            <a:r>
              <a:rPr lang="en-US" sz="2000" b="1" dirty="0" smtClean="0">
                <a:latin typeface="+mn-lt"/>
              </a:rPr>
              <a:t>protector </a:t>
            </a:r>
            <a:r>
              <a:rPr lang="en-US" sz="2000" b="1" dirty="0">
                <a:latin typeface="+mn-lt"/>
              </a:rPr>
              <a:t>during any procedure likely to cause </a:t>
            </a:r>
            <a:r>
              <a:rPr lang="ar-IQ" sz="2000" b="1" dirty="0" smtClean="0">
                <a:latin typeface="+mn-lt"/>
              </a:rPr>
              <a:t> </a:t>
            </a:r>
            <a:r>
              <a:rPr lang="en-US" sz="2000" b="1" dirty="0" smtClean="0">
                <a:latin typeface="+mn-lt"/>
              </a:rPr>
              <a:t>splash </a:t>
            </a:r>
            <a:r>
              <a:rPr lang="en-US" sz="2000" b="1" dirty="0">
                <a:latin typeface="+mn-lt"/>
              </a:rPr>
              <a:t>of body fluids , secretions , etc</a:t>
            </a:r>
            <a:r>
              <a:rPr lang="en-US" sz="2000" b="1" dirty="0" smtClean="0">
                <a:latin typeface="+mn-lt"/>
              </a:rPr>
              <a:t>.</a:t>
            </a:r>
            <a:br>
              <a:rPr lang="en-US" sz="2000" b="1" dirty="0" smtClean="0">
                <a:latin typeface="+mn-lt"/>
              </a:rPr>
            </a:br>
            <a:r>
              <a:rPr lang="en-US" sz="2000" b="1" dirty="0" smtClean="0"/>
              <a:t> </a:t>
            </a:r>
            <a:r>
              <a:rPr lang="en-US" sz="2000" b="1" dirty="0" smtClean="0">
                <a:solidFill>
                  <a:srgbClr val="00B0F0"/>
                </a:solidFill>
              </a:rPr>
              <a:t>5-</a:t>
            </a:r>
            <a:r>
              <a:rPr lang="en-US" sz="2000" b="1" dirty="0" smtClean="0"/>
              <a:t> Carefully </a:t>
            </a:r>
            <a:r>
              <a:rPr lang="en-US" sz="2000" b="1" dirty="0" smtClean="0"/>
              <a:t>handling of soiled linen and body fluids . this is done to avoid transmission of microorganisms to other patients and environment . </a:t>
            </a:r>
            <a:r>
              <a:rPr lang="en-US" sz="2000" b="1" dirty="0">
                <a:latin typeface="+mn-lt"/>
              </a:rPr>
              <a:t/>
            </a:r>
            <a:br>
              <a:rPr lang="en-US" sz="2000" b="1" dirty="0">
                <a:latin typeface="+mn-lt"/>
              </a:rPr>
            </a:br>
            <a:r>
              <a:rPr lang="en-US" sz="2000" b="1" dirty="0" smtClean="0">
                <a:latin typeface="+mn-lt"/>
              </a:rPr>
              <a:t> </a:t>
            </a:r>
            <a:r>
              <a:rPr lang="en-US" sz="2000" b="1" dirty="0" smtClean="0">
                <a:solidFill>
                  <a:srgbClr val="00B0F0"/>
                </a:solidFill>
                <a:latin typeface="+mn-lt"/>
              </a:rPr>
              <a:t>6-</a:t>
            </a:r>
            <a:r>
              <a:rPr lang="en-US" sz="2000" b="1" dirty="0" smtClean="0">
                <a:latin typeface="+mn-lt"/>
              </a:rPr>
              <a:t> Ensure </a:t>
            </a:r>
            <a:r>
              <a:rPr lang="en-US" sz="2000" b="1" dirty="0" smtClean="0">
                <a:latin typeface="+mn-lt"/>
              </a:rPr>
              <a:t>the single use items proper disposal</a:t>
            </a:r>
            <a:r>
              <a:rPr lang="en-US" sz="2000" b="1" dirty="0" smtClean="0">
                <a:latin typeface="+mn-lt"/>
              </a:rPr>
              <a:t>.</a:t>
            </a:r>
            <a:br>
              <a:rPr lang="en-US" sz="2000" b="1" dirty="0" smtClean="0">
                <a:latin typeface="+mn-lt"/>
              </a:rPr>
            </a:br>
            <a:r>
              <a:rPr lang="en-US" sz="2000" b="1" dirty="0" smtClean="0">
                <a:latin typeface="+mn-lt"/>
              </a:rPr>
              <a:t> </a:t>
            </a:r>
            <a:r>
              <a:rPr lang="en-US" sz="2000" b="1" dirty="0" smtClean="0">
                <a:solidFill>
                  <a:srgbClr val="00B0F0"/>
                </a:solidFill>
                <a:latin typeface="+mn-lt"/>
              </a:rPr>
              <a:t>7-</a:t>
            </a:r>
            <a:r>
              <a:rPr lang="en-US" sz="2000" b="1" dirty="0" smtClean="0">
                <a:latin typeface="+mn-lt"/>
              </a:rPr>
              <a:t> Proper </a:t>
            </a:r>
            <a:r>
              <a:rPr lang="en-US" sz="2000" b="1" dirty="0" smtClean="0">
                <a:latin typeface="+mn-lt"/>
              </a:rPr>
              <a:t>sterilization of reusable items </a:t>
            </a:r>
            <a:r>
              <a:rPr lang="en-US" sz="2000" b="1" dirty="0" smtClean="0">
                <a:latin typeface="+mn-lt"/>
              </a:rPr>
              <a:t>.</a:t>
            </a:r>
            <a:br>
              <a:rPr lang="en-US" sz="2000" b="1" dirty="0" smtClean="0">
                <a:latin typeface="+mn-lt"/>
              </a:rPr>
            </a:br>
            <a:r>
              <a:rPr lang="en-US" sz="2000" b="1" dirty="0" smtClean="0">
                <a:latin typeface="+mn-lt"/>
              </a:rPr>
              <a:t> </a:t>
            </a:r>
            <a:r>
              <a:rPr lang="en-US" sz="2000" b="1" dirty="0" smtClean="0">
                <a:solidFill>
                  <a:srgbClr val="00B0F0"/>
                </a:solidFill>
                <a:latin typeface="+mn-lt"/>
              </a:rPr>
              <a:t>8-</a:t>
            </a:r>
            <a:r>
              <a:rPr lang="en-US" sz="2000" b="1" dirty="0" smtClean="0">
                <a:latin typeface="+mn-lt"/>
              </a:rPr>
              <a:t> Restricting </a:t>
            </a:r>
            <a:r>
              <a:rPr lang="en-US" sz="2000" b="1" dirty="0" smtClean="0">
                <a:latin typeface="+mn-lt"/>
              </a:rPr>
              <a:t>the entry of number of attendants of patient . </a:t>
            </a:r>
            <a:r>
              <a:rPr lang="en-US" sz="2000" b="1" dirty="0" smtClean="0">
                <a:latin typeface="+mn-lt"/>
              </a:rPr>
              <a:t/>
            </a:r>
            <a:br>
              <a:rPr lang="en-US" sz="2000" b="1" dirty="0" smtClean="0">
                <a:latin typeface="+mn-lt"/>
              </a:rPr>
            </a:br>
            <a:r>
              <a:rPr lang="en-US" sz="2000" b="1" dirty="0" smtClean="0">
                <a:latin typeface="+mn-lt"/>
              </a:rPr>
              <a:t> </a:t>
            </a:r>
            <a:r>
              <a:rPr lang="en-US" sz="2000" b="1" dirty="0" smtClean="0">
                <a:solidFill>
                  <a:srgbClr val="00B0F0"/>
                </a:solidFill>
                <a:latin typeface="+mn-lt"/>
              </a:rPr>
              <a:t>9-</a:t>
            </a:r>
            <a:r>
              <a:rPr lang="en-US" sz="2000" b="1" dirty="0" smtClean="0">
                <a:latin typeface="+mn-lt"/>
              </a:rPr>
              <a:t> Making </a:t>
            </a:r>
            <a:r>
              <a:rPr lang="en-US" sz="2000" b="1" dirty="0" smtClean="0">
                <a:latin typeface="+mn-lt"/>
              </a:rPr>
              <a:t>the patients to understand to avoid the over use of antibiotics </a:t>
            </a:r>
            <a:r>
              <a:rPr lang="en-US" sz="2000" b="1" dirty="0" smtClean="0">
                <a:latin typeface="+mn-lt"/>
              </a:rPr>
              <a:t>.</a:t>
            </a:r>
            <a:br>
              <a:rPr lang="en-US" sz="2000" b="1" dirty="0" smtClean="0">
                <a:latin typeface="+mn-lt"/>
              </a:rPr>
            </a:br>
            <a:r>
              <a:rPr lang="en-US" sz="2000" b="1" dirty="0" smtClean="0">
                <a:latin typeface="+mn-lt"/>
              </a:rPr>
              <a:t> </a:t>
            </a:r>
            <a:r>
              <a:rPr lang="en-US" sz="2000" b="1" dirty="0" smtClean="0">
                <a:solidFill>
                  <a:srgbClr val="00B0F0"/>
                </a:solidFill>
                <a:latin typeface="+mn-lt"/>
              </a:rPr>
              <a:t>10-</a:t>
            </a:r>
            <a:r>
              <a:rPr lang="en-US" sz="2000" b="1" dirty="0" smtClean="0">
                <a:latin typeface="+mn-lt"/>
              </a:rPr>
              <a:t> Practically  </a:t>
            </a:r>
            <a:r>
              <a:rPr lang="en-US" sz="2000" b="1" dirty="0" smtClean="0">
                <a:latin typeface="+mn-lt"/>
              </a:rPr>
              <a:t>following the policies of infection control committee of the hospital (ICC) regarding  use of disinfectants and hygiene practices.</a:t>
            </a:r>
            <a:endParaRPr lang="en-US" sz="2000" b="1" dirty="0">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132856"/>
            <a:ext cx="8229600" cy="1728192"/>
          </a:xfrm>
          <a:solidFill>
            <a:srgbClr val="FFFF00"/>
          </a:solidFill>
        </p:spPr>
        <p:txBody>
          <a:bodyPr>
            <a:normAutofit/>
          </a:bodyPr>
          <a:lstStyle/>
          <a:p>
            <a:r>
              <a:rPr lang="en-US" sz="5400" b="1" dirty="0" smtClean="0">
                <a:solidFill>
                  <a:srgbClr val="FF0000"/>
                </a:solidFill>
              </a:rPr>
              <a:t>Thank you</a:t>
            </a:r>
            <a:endParaRPr lang="ar-IQ" sz="5400"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576" y="980728"/>
            <a:ext cx="7645006" cy="5184576"/>
          </a:xfrm>
        </p:spPr>
        <p:txBody>
          <a:bodyPr>
            <a:noAutofit/>
          </a:bodyPr>
          <a:lstStyle/>
          <a:p>
            <a:pPr algn="l"/>
            <a:r>
              <a:rPr lang="en-US" sz="2400" b="1" dirty="0" smtClean="0">
                <a:solidFill>
                  <a:srgbClr val="FF0000"/>
                </a:solidFill>
              </a:rPr>
              <a:t>Infection :</a:t>
            </a:r>
          </a:p>
          <a:p>
            <a:pPr algn="just"/>
            <a:r>
              <a:rPr lang="en-US" sz="2000" b="1" dirty="0" smtClean="0">
                <a:solidFill>
                  <a:srgbClr val="FF0000"/>
                </a:solidFill>
              </a:rPr>
              <a:t>● </a:t>
            </a:r>
            <a:r>
              <a:rPr lang="en-US" sz="2000" b="1" dirty="0" smtClean="0">
                <a:solidFill>
                  <a:schemeClr val="tx1"/>
                </a:solidFill>
              </a:rPr>
              <a:t>Is the </a:t>
            </a:r>
            <a:r>
              <a:rPr lang="en-US" sz="2000" b="1" dirty="0" smtClean="0">
                <a:solidFill>
                  <a:schemeClr val="tx1"/>
                </a:solidFill>
              </a:rPr>
              <a:t>entry ,colonization and multiplication of a microorganism into the host tissues.</a:t>
            </a:r>
          </a:p>
          <a:p>
            <a:pPr algn="l"/>
            <a:r>
              <a:rPr lang="en-US" sz="2400" b="1" dirty="0" smtClean="0">
                <a:solidFill>
                  <a:srgbClr val="FF0000"/>
                </a:solidFill>
              </a:rPr>
              <a:t>Nosocomial </a:t>
            </a:r>
            <a:r>
              <a:rPr lang="en-US" sz="2400" b="1" dirty="0" smtClean="0">
                <a:solidFill>
                  <a:srgbClr val="FF0000"/>
                </a:solidFill>
              </a:rPr>
              <a:t>infection (</a:t>
            </a:r>
            <a:r>
              <a:rPr lang="en-US" sz="2400" b="1" dirty="0" smtClean="0">
                <a:solidFill>
                  <a:srgbClr val="FF0000"/>
                </a:solidFill>
              </a:rPr>
              <a:t>Hospital infection) :</a:t>
            </a:r>
          </a:p>
          <a:p>
            <a:pPr algn="just"/>
            <a:r>
              <a:rPr lang="en-US" sz="2000" b="1" dirty="0" smtClean="0">
                <a:solidFill>
                  <a:srgbClr val="FF0000"/>
                </a:solidFill>
              </a:rPr>
              <a:t>●</a:t>
            </a:r>
            <a:r>
              <a:rPr lang="en-US" sz="2000" b="1" dirty="0" smtClean="0">
                <a:solidFill>
                  <a:schemeClr val="tx1"/>
                </a:solidFill>
              </a:rPr>
              <a:t> An </a:t>
            </a:r>
            <a:r>
              <a:rPr lang="en-US" sz="2000" b="1" dirty="0" smtClean="0">
                <a:solidFill>
                  <a:schemeClr val="tx1"/>
                </a:solidFill>
              </a:rPr>
              <a:t>infection acquired in hospital by patient who was admitted for a reason other than that </a:t>
            </a:r>
            <a:r>
              <a:rPr lang="en-US" sz="2000" b="1" dirty="0" smtClean="0">
                <a:solidFill>
                  <a:schemeClr val="tx1"/>
                </a:solidFill>
              </a:rPr>
              <a:t>infection. This </a:t>
            </a:r>
            <a:r>
              <a:rPr lang="en-US" sz="2000" b="1" dirty="0" smtClean="0">
                <a:solidFill>
                  <a:schemeClr val="tx1"/>
                </a:solidFill>
              </a:rPr>
              <a:t>may </a:t>
            </a:r>
            <a:r>
              <a:rPr lang="en-US" sz="2000" b="1" dirty="0" smtClean="0">
                <a:solidFill>
                  <a:schemeClr val="tx1"/>
                </a:solidFill>
              </a:rPr>
              <a:t>become apparent during the stay of the patient in the hospital or after his discharge from the </a:t>
            </a:r>
            <a:r>
              <a:rPr lang="en-US" sz="2000" b="1" dirty="0" smtClean="0">
                <a:solidFill>
                  <a:schemeClr val="tx1"/>
                </a:solidFill>
              </a:rPr>
              <a:t>hospital.</a:t>
            </a:r>
            <a:r>
              <a:rPr lang="en-US" sz="2000" dirty="0" smtClean="0"/>
              <a:t> </a:t>
            </a:r>
            <a:r>
              <a:rPr lang="en-US" sz="2000" b="1" dirty="0" smtClean="0">
                <a:solidFill>
                  <a:schemeClr val="tx1"/>
                </a:solidFill>
              </a:rPr>
              <a:t>Also infection may occur among </a:t>
            </a:r>
            <a:r>
              <a:rPr lang="en-US" sz="2000" b="1" dirty="0" smtClean="0">
                <a:solidFill>
                  <a:schemeClr val="tx1"/>
                </a:solidFill>
              </a:rPr>
              <a:t>staff of </a:t>
            </a:r>
            <a:r>
              <a:rPr lang="en-US" sz="2000" b="1" dirty="0" smtClean="0">
                <a:solidFill>
                  <a:schemeClr val="tx1"/>
                </a:solidFill>
              </a:rPr>
              <a:t>health care facility.</a:t>
            </a:r>
            <a:endParaRPr lang="en-US" sz="1200" b="1" dirty="0" smtClean="0">
              <a:solidFill>
                <a:schemeClr val="tx1"/>
              </a:solidFill>
            </a:endParaRPr>
          </a:p>
          <a:p>
            <a:pPr algn="just"/>
            <a:r>
              <a:rPr lang="en-US" sz="2000" b="1" dirty="0" smtClean="0">
                <a:solidFill>
                  <a:srgbClr val="FF0000"/>
                </a:solidFill>
              </a:rPr>
              <a:t>●</a:t>
            </a:r>
            <a:r>
              <a:rPr lang="en-US" sz="2000" b="1" dirty="0" smtClean="0">
                <a:solidFill>
                  <a:schemeClr val="tx1"/>
                </a:solidFill>
              </a:rPr>
              <a:t> There </a:t>
            </a:r>
            <a:r>
              <a:rPr lang="en-US" sz="2000" b="1" dirty="0" smtClean="0">
                <a:solidFill>
                  <a:schemeClr val="tx1"/>
                </a:solidFill>
              </a:rPr>
              <a:t>is actual increase in the frequency and severity of infection</a:t>
            </a:r>
            <a:r>
              <a:rPr lang="en-US" sz="2000" b="1" dirty="0" smtClean="0">
                <a:solidFill>
                  <a:schemeClr val="tx1"/>
                </a:solidFill>
              </a:rPr>
              <a:t> </a:t>
            </a:r>
            <a:r>
              <a:rPr lang="en-US" sz="2000" b="1" dirty="0" smtClean="0">
                <a:solidFill>
                  <a:schemeClr val="tx1"/>
                </a:solidFill>
              </a:rPr>
              <a:t>especially due to antibiotic resistant </a:t>
            </a:r>
            <a:r>
              <a:rPr lang="en-US" sz="2000" b="1" dirty="0" smtClean="0">
                <a:solidFill>
                  <a:srgbClr val="00B0F0"/>
                </a:solidFill>
              </a:rPr>
              <a:t>Enterobacteria</a:t>
            </a:r>
            <a:r>
              <a:rPr lang="en-US" sz="2000" b="1" dirty="0" smtClean="0">
                <a:solidFill>
                  <a:schemeClr val="tx1"/>
                </a:solidFill>
              </a:rPr>
              <a:t> </a:t>
            </a:r>
            <a:r>
              <a:rPr lang="en-US" sz="2000" b="1" dirty="0" smtClean="0">
                <a:solidFill>
                  <a:schemeClr val="tx1"/>
                </a:solidFill>
              </a:rPr>
              <a:t>, </a:t>
            </a:r>
            <a:r>
              <a:rPr lang="en-US" sz="2000" b="1" i="1" dirty="0" smtClean="0">
                <a:solidFill>
                  <a:srgbClr val="00B0F0"/>
                </a:solidFill>
              </a:rPr>
              <a:t>Staphylococcus aureus</a:t>
            </a:r>
            <a:r>
              <a:rPr lang="en-US" sz="2000" b="1" dirty="0" smtClean="0">
                <a:solidFill>
                  <a:srgbClr val="00B0F0"/>
                </a:solidFill>
              </a:rPr>
              <a:t> </a:t>
            </a:r>
            <a:r>
              <a:rPr lang="en-US" sz="2000" b="1" dirty="0" smtClean="0">
                <a:solidFill>
                  <a:schemeClr val="tx1"/>
                </a:solidFill>
              </a:rPr>
              <a:t>and </a:t>
            </a:r>
            <a:r>
              <a:rPr lang="en-US" sz="2000" b="1" i="1" dirty="0" smtClean="0">
                <a:solidFill>
                  <a:srgbClr val="00B0F0"/>
                </a:solidFill>
              </a:rPr>
              <a:t>Pseudomonas aeruginosa</a:t>
            </a:r>
            <a:r>
              <a:rPr lang="en-US" sz="2000" b="1" i="1" dirty="0" smtClean="0">
                <a:solidFill>
                  <a:schemeClr val="tx1"/>
                </a:solidFill>
              </a:rPr>
              <a:t> </a:t>
            </a:r>
            <a:r>
              <a:rPr lang="en-US" sz="2000" b="1" i="1" dirty="0" smtClean="0">
                <a:solidFill>
                  <a:schemeClr val="tx1"/>
                </a:solidFill>
              </a:rPr>
              <a:t>.</a:t>
            </a:r>
          </a:p>
          <a:p>
            <a:pPr algn="just"/>
            <a:endParaRPr lang="en-US" sz="1200" b="1" i="1" dirty="0" smtClean="0">
              <a:solidFill>
                <a:schemeClr val="tx1"/>
              </a:solidFill>
            </a:endParaRPr>
          </a:p>
          <a:p>
            <a:pPr algn="just"/>
            <a:r>
              <a:rPr lang="en-US" sz="2000" b="1" dirty="0" smtClean="0">
                <a:solidFill>
                  <a:srgbClr val="FF0000"/>
                </a:solidFill>
              </a:rPr>
              <a:t>●</a:t>
            </a:r>
            <a:r>
              <a:rPr lang="en-US" sz="2000" b="1" dirty="0" smtClean="0">
                <a:solidFill>
                  <a:schemeClr val="tx1"/>
                </a:solidFill>
              </a:rPr>
              <a:t> </a:t>
            </a:r>
            <a:r>
              <a:rPr lang="en-US" sz="2000" b="1" dirty="0" smtClean="0">
                <a:solidFill>
                  <a:schemeClr val="tx1"/>
                </a:solidFill>
              </a:rPr>
              <a:t>Thus </a:t>
            </a:r>
            <a:r>
              <a:rPr lang="en-US" sz="2000" b="1" dirty="0" smtClean="0">
                <a:solidFill>
                  <a:schemeClr val="tx1"/>
                </a:solidFill>
              </a:rPr>
              <a:t>prolonged stay of  the patient in the hospital is undesired and may be a serious matter for the patient and his </a:t>
            </a:r>
            <a:r>
              <a:rPr lang="en-US" sz="2000" b="1" dirty="0" smtClean="0">
                <a:solidFill>
                  <a:schemeClr val="tx1"/>
                </a:solidFill>
              </a:rPr>
              <a:t>family.</a:t>
            </a:r>
          </a:p>
          <a:p>
            <a:pPr algn="l">
              <a:buFontTx/>
              <a:buChar char="-"/>
            </a:pPr>
            <a:endParaRPr lang="en-US" sz="2000" b="1" dirty="0" smtClean="0">
              <a:solidFill>
                <a:schemeClr val="tx1"/>
              </a:solidFill>
            </a:endParaRPr>
          </a:p>
          <a:p>
            <a:pPr algn="l">
              <a:buFontTx/>
              <a:buChar char="-"/>
            </a:pPr>
            <a:endParaRPr lang="en-US" sz="2000" dirty="0" smtClean="0">
              <a:solidFill>
                <a:schemeClr val="tx1"/>
              </a:solidFill>
            </a:endParaRPr>
          </a:p>
          <a:p>
            <a:pPr algn="l"/>
            <a:endParaRPr lang="en-US" sz="2000" b="1" dirty="0" smtClean="0">
              <a:solidFill>
                <a:schemeClr val="tx1"/>
              </a:solidFill>
            </a:endParaRPr>
          </a:p>
          <a:p>
            <a:pPr algn="l"/>
            <a:endParaRPr lang="en-US" sz="2000" b="1" dirty="0" smtClean="0">
              <a:solidFill>
                <a:srgbClr val="FF0000"/>
              </a:solidFill>
            </a:endParaRPr>
          </a:p>
          <a:p>
            <a:pPr algn="l"/>
            <a:r>
              <a:rPr lang="en-US" sz="2000" b="1" dirty="0" smtClean="0">
                <a:solidFill>
                  <a:srgbClr val="FF0000"/>
                </a:solidFill>
              </a:rPr>
              <a:t> </a:t>
            </a: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052736"/>
            <a:ext cx="8229600" cy="4525963"/>
          </a:xfrm>
        </p:spPr>
        <p:txBody>
          <a:bodyPr>
            <a:normAutofit/>
          </a:bodyPr>
          <a:lstStyle/>
          <a:p>
            <a:endParaRPr lang="ar-IQ" sz="2000" dirty="0" smtClean="0"/>
          </a:p>
          <a:p>
            <a:pPr algn="just">
              <a:buNone/>
            </a:pPr>
            <a:r>
              <a:rPr lang="en-US" sz="2000" dirty="0" smtClean="0">
                <a:solidFill>
                  <a:srgbClr val="FF0000"/>
                </a:solidFill>
              </a:rPr>
              <a:t>●</a:t>
            </a:r>
            <a:r>
              <a:rPr lang="en-US" sz="2000" dirty="0" smtClean="0"/>
              <a:t> </a:t>
            </a:r>
            <a:r>
              <a:rPr lang="en-US" sz="2000" b="1" dirty="0" smtClean="0"/>
              <a:t>The </a:t>
            </a:r>
            <a:r>
              <a:rPr lang="en-US" sz="2000" b="1" dirty="0" smtClean="0"/>
              <a:t>most frequent nosocomial infections are </a:t>
            </a:r>
            <a:r>
              <a:rPr lang="en-US" sz="2000" b="1" dirty="0" smtClean="0"/>
              <a:t>infections </a:t>
            </a:r>
            <a:r>
              <a:rPr lang="en-US" sz="2000" b="1" dirty="0" smtClean="0"/>
              <a:t>of </a:t>
            </a:r>
            <a:r>
              <a:rPr lang="en-US" sz="2000" b="1" dirty="0" smtClean="0">
                <a:solidFill>
                  <a:srgbClr val="00B0F0"/>
                </a:solidFill>
              </a:rPr>
              <a:t>surgical wounds</a:t>
            </a:r>
            <a:r>
              <a:rPr lang="en-US" sz="2000" b="1" dirty="0" smtClean="0"/>
              <a:t>, </a:t>
            </a:r>
            <a:r>
              <a:rPr lang="en-US" sz="2000" b="1" dirty="0" smtClean="0">
                <a:solidFill>
                  <a:srgbClr val="00B0F0"/>
                </a:solidFill>
              </a:rPr>
              <a:t>urinary tract infections </a:t>
            </a:r>
            <a:r>
              <a:rPr lang="en-US" sz="2000" b="1" dirty="0" smtClean="0"/>
              <a:t>and </a:t>
            </a:r>
            <a:r>
              <a:rPr lang="en-US" sz="2000" b="1" dirty="0" smtClean="0">
                <a:solidFill>
                  <a:srgbClr val="00B0F0"/>
                </a:solidFill>
              </a:rPr>
              <a:t>lower respiratory tract infections</a:t>
            </a:r>
            <a:r>
              <a:rPr lang="en-US" sz="2000" b="1" dirty="0" smtClean="0"/>
              <a:t>.</a:t>
            </a:r>
          </a:p>
          <a:p>
            <a:pPr algn="just">
              <a:buNone/>
            </a:pPr>
            <a:endParaRPr lang="en-US" sz="2000" b="1" dirty="0" smtClean="0"/>
          </a:p>
          <a:p>
            <a:pPr algn="just">
              <a:buNone/>
            </a:pPr>
            <a:r>
              <a:rPr lang="en-US" sz="2000" dirty="0" smtClean="0">
                <a:solidFill>
                  <a:srgbClr val="FF0000"/>
                </a:solidFill>
              </a:rPr>
              <a:t>●</a:t>
            </a:r>
            <a:r>
              <a:rPr lang="en-US" sz="2000" dirty="0" smtClean="0"/>
              <a:t> </a:t>
            </a:r>
            <a:r>
              <a:rPr lang="en-US" sz="2000" b="1" dirty="0" smtClean="0"/>
              <a:t>The </a:t>
            </a:r>
            <a:r>
              <a:rPr lang="en-US" sz="2000" b="1" dirty="0" smtClean="0"/>
              <a:t>WHO study, and others, has also shown that the highest prevalence of nosocomial infection occurs in </a:t>
            </a:r>
            <a:r>
              <a:rPr lang="en-US" sz="2000" b="1" dirty="0" smtClean="0">
                <a:solidFill>
                  <a:srgbClr val="00B0F0"/>
                </a:solidFill>
              </a:rPr>
              <a:t>intensive care unit </a:t>
            </a:r>
            <a:r>
              <a:rPr lang="en-US" sz="2000" b="1" dirty="0" smtClean="0"/>
              <a:t>and in </a:t>
            </a:r>
            <a:r>
              <a:rPr lang="en-US" sz="2000" b="1" dirty="0" smtClean="0">
                <a:solidFill>
                  <a:srgbClr val="00B0F0"/>
                </a:solidFill>
              </a:rPr>
              <a:t>acute surgical and orthopedic wards</a:t>
            </a:r>
            <a:r>
              <a:rPr lang="en-US" sz="2000" b="1" dirty="0" smtClean="0">
                <a:solidFill>
                  <a:srgbClr val="00B0F0"/>
                </a:solidFill>
              </a:rPr>
              <a:t>.</a:t>
            </a:r>
          </a:p>
          <a:p>
            <a:pPr algn="just">
              <a:buNone/>
            </a:pPr>
            <a:endParaRPr lang="en-US" sz="2000" b="1" dirty="0" smtClean="0">
              <a:solidFill>
                <a:srgbClr val="00B0F0"/>
              </a:solidFill>
            </a:endParaRPr>
          </a:p>
          <a:p>
            <a:pPr algn="just">
              <a:buNone/>
            </a:pPr>
            <a:r>
              <a:rPr lang="en-US" sz="2000" dirty="0" smtClean="0">
                <a:solidFill>
                  <a:srgbClr val="FF0000"/>
                </a:solidFill>
              </a:rPr>
              <a:t>●</a:t>
            </a:r>
            <a:r>
              <a:rPr lang="en-US" sz="2000" dirty="0" smtClean="0"/>
              <a:t> </a:t>
            </a:r>
            <a:r>
              <a:rPr lang="en-US" sz="2000" b="1" dirty="0" smtClean="0"/>
              <a:t>Infection </a:t>
            </a:r>
            <a:r>
              <a:rPr lang="en-US" sz="2000" b="1" dirty="0" smtClean="0"/>
              <a:t>rates are higher among patients with increased </a:t>
            </a:r>
            <a:r>
              <a:rPr lang="en-US" sz="2000" b="1" dirty="0" smtClean="0"/>
              <a:t>susceptibility because </a:t>
            </a:r>
            <a:r>
              <a:rPr lang="en-US" sz="2000" b="1" dirty="0" smtClean="0"/>
              <a:t>of </a:t>
            </a:r>
            <a:r>
              <a:rPr lang="en-US" sz="2000" b="1" dirty="0" smtClean="0">
                <a:solidFill>
                  <a:srgbClr val="00B0F0"/>
                </a:solidFill>
              </a:rPr>
              <a:t>old age</a:t>
            </a:r>
            <a:r>
              <a:rPr lang="en-US" sz="2000" b="1" dirty="0" smtClean="0"/>
              <a:t>, </a:t>
            </a:r>
            <a:r>
              <a:rPr lang="en-US" sz="2000" b="1" dirty="0" smtClean="0">
                <a:solidFill>
                  <a:srgbClr val="00B0F0"/>
                </a:solidFill>
              </a:rPr>
              <a:t>underlying disease</a:t>
            </a:r>
            <a:r>
              <a:rPr lang="en-US" sz="2000" b="1" dirty="0" smtClean="0"/>
              <a:t>, or </a:t>
            </a:r>
            <a:r>
              <a:rPr lang="en-US" sz="2000" b="1" dirty="0" smtClean="0">
                <a:solidFill>
                  <a:srgbClr val="00B0F0"/>
                </a:solidFill>
              </a:rPr>
              <a:t>chemotherapy </a:t>
            </a:r>
            <a:r>
              <a:rPr lang="en-US" sz="2000" b="1" dirty="0" smtClean="0"/>
              <a:t>. </a:t>
            </a:r>
            <a:endParaRPr lang="en-US" sz="20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361459"/>
          </a:xfrm>
        </p:spPr>
        <p:txBody>
          <a:bodyPr>
            <a:normAutofit/>
          </a:bodyPr>
          <a:lstStyle/>
          <a:p>
            <a:pPr>
              <a:buNone/>
            </a:pPr>
            <a:r>
              <a:rPr lang="en-US" sz="2000" b="1" dirty="0" smtClean="0"/>
              <a:t>      </a:t>
            </a:r>
            <a:r>
              <a:rPr lang="en-US" sz="2400" b="1" dirty="0" smtClean="0">
                <a:solidFill>
                  <a:srgbClr val="FF0000"/>
                </a:solidFill>
              </a:rPr>
              <a:t>Classification </a:t>
            </a:r>
            <a:r>
              <a:rPr lang="en-US" sz="2400" b="1" dirty="0" smtClean="0">
                <a:solidFill>
                  <a:srgbClr val="FF0000"/>
                </a:solidFill>
              </a:rPr>
              <a:t>of </a:t>
            </a:r>
            <a:r>
              <a:rPr lang="en-US" sz="2400" b="1" dirty="0" smtClean="0">
                <a:solidFill>
                  <a:srgbClr val="FF0000"/>
                </a:solidFill>
              </a:rPr>
              <a:t>infection:</a:t>
            </a:r>
            <a:r>
              <a:rPr lang="en-US" sz="2000" b="1" dirty="0" smtClean="0"/>
              <a:t/>
            </a:r>
            <a:br>
              <a:rPr lang="en-US" sz="2000" b="1" dirty="0" smtClean="0"/>
            </a:br>
            <a:r>
              <a:rPr lang="en-US" sz="2000" b="1" dirty="0" smtClean="0">
                <a:solidFill>
                  <a:srgbClr val="00B0F0"/>
                </a:solidFill>
              </a:rPr>
              <a:t>1- primary infection : </a:t>
            </a:r>
            <a:r>
              <a:rPr lang="en-US" sz="2000" b="1" dirty="0" smtClean="0"/>
              <a:t>is the initial infection caused by microorganisms </a:t>
            </a:r>
            <a:r>
              <a:rPr lang="en-US" sz="2000" b="1" dirty="0" smtClean="0"/>
              <a:t>incubated </a:t>
            </a:r>
            <a:r>
              <a:rPr lang="en-US" sz="2000" b="1" dirty="0" smtClean="0"/>
              <a:t>the </a:t>
            </a:r>
            <a:r>
              <a:rPr lang="en-US" sz="2000" b="1" dirty="0" smtClean="0"/>
              <a:t>host. </a:t>
            </a:r>
            <a:r>
              <a:rPr lang="en-US" sz="2000" b="1" dirty="0" smtClean="0"/>
              <a:t/>
            </a:r>
            <a:br>
              <a:rPr lang="en-US" sz="2000" b="1" dirty="0" smtClean="0"/>
            </a:br>
            <a:r>
              <a:rPr lang="en-US" sz="2000" b="1" dirty="0" smtClean="0">
                <a:solidFill>
                  <a:srgbClr val="00B0F0"/>
                </a:solidFill>
              </a:rPr>
              <a:t>2- Reinfection : </a:t>
            </a:r>
            <a:r>
              <a:rPr lang="en-US" sz="2000" b="1" dirty="0" smtClean="0"/>
              <a:t>is the subsequent infection by the same organism in the same host .</a:t>
            </a:r>
            <a:br>
              <a:rPr lang="en-US" sz="2000" b="1" dirty="0" smtClean="0"/>
            </a:br>
            <a:r>
              <a:rPr lang="en-US" sz="2000" b="1" dirty="0" smtClean="0">
                <a:solidFill>
                  <a:srgbClr val="00B0F0"/>
                </a:solidFill>
              </a:rPr>
              <a:t>3- secondary infection :  </a:t>
            </a:r>
            <a:r>
              <a:rPr lang="en-US" sz="2000" b="1" dirty="0" smtClean="0"/>
              <a:t>is the new infection set-up by a new organism in a host </a:t>
            </a:r>
            <a:r>
              <a:rPr lang="en-US" sz="2000" b="1" dirty="0" smtClean="0"/>
              <a:t>whose </a:t>
            </a:r>
            <a:r>
              <a:rPr lang="en-US" sz="2000" b="1" dirty="0" smtClean="0"/>
              <a:t>resistance is lowered by preexisting infectious disease .</a:t>
            </a:r>
            <a:br>
              <a:rPr lang="en-US" sz="2000" b="1" dirty="0" smtClean="0"/>
            </a:br>
            <a:r>
              <a:rPr lang="en-US" sz="2000" b="1" dirty="0" smtClean="0">
                <a:solidFill>
                  <a:srgbClr val="00B0F0"/>
                </a:solidFill>
              </a:rPr>
              <a:t>4- Focal infection : </a:t>
            </a:r>
            <a:r>
              <a:rPr lang="en-US" sz="2000" b="1" dirty="0" smtClean="0"/>
              <a:t>it is </a:t>
            </a:r>
            <a:r>
              <a:rPr lang="en-US" sz="2000" b="1" dirty="0" smtClean="0"/>
              <a:t>the infection </a:t>
            </a:r>
            <a:r>
              <a:rPr lang="en-US" sz="2000" b="1" dirty="0" smtClean="0"/>
              <a:t>at localized sites like appendix and </a:t>
            </a:r>
            <a:r>
              <a:rPr lang="en-US" sz="2000" b="1" dirty="0" smtClean="0"/>
              <a:t>tonsil.</a:t>
            </a:r>
            <a:r>
              <a:rPr lang="en-US" sz="2000" b="1" dirty="0" smtClean="0"/>
              <a:t/>
            </a:r>
            <a:br>
              <a:rPr lang="en-US" sz="2000" b="1" dirty="0" smtClean="0"/>
            </a:br>
            <a:r>
              <a:rPr lang="en-US" sz="2000" b="1" dirty="0" smtClean="0">
                <a:solidFill>
                  <a:srgbClr val="00B0F0"/>
                </a:solidFill>
              </a:rPr>
              <a:t>5- Cross infection :  </a:t>
            </a:r>
            <a:r>
              <a:rPr lang="en-US" sz="2000" b="1" dirty="0" smtClean="0"/>
              <a:t>when a patient suffering from a disease and a new infection is set-up from another host or external source.</a:t>
            </a:r>
            <a:br>
              <a:rPr lang="en-US" sz="2000" b="1" dirty="0" smtClean="0"/>
            </a:br>
            <a:r>
              <a:rPr lang="en-US" sz="2000" b="1" dirty="0" smtClean="0">
                <a:solidFill>
                  <a:srgbClr val="00B0F0"/>
                </a:solidFill>
              </a:rPr>
              <a:t>6- Nosocomial infection :  </a:t>
            </a:r>
            <a:r>
              <a:rPr lang="en-US" sz="2000" b="1" dirty="0" smtClean="0"/>
              <a:t>is the cross infection occurring  in a hospital or hospital-acquired </a:t>
            </a:r>
            <a:r>
              <a:rPr lang="en-US" sz="2000" b="1" dirty="0" smtClean="0"/>
              <a:t>infection.</a:t>
            </a:r>
            <a:r>
              <a:rPr lang="en-US" sz="2000" b="1" dirty="0" smtClean="0"/>
              <a:t/>
            </a:r>
            <a:br>
              <a:rPr lang="en-US" sz="2000" b="1" dirty="0" smtClean="0"/>
            </a:br>
            <a:r>
              <a:rPr lang="en-US" sz="2000" b="1" dirty="0" smtClean="0">
                <a:solidFill>
                  <a:srgbClr val="00B0F0"/>
                </a:solidFill>
              </a:rPr>
              <a:t>7- Subclinical infection : </a:t>
            </a:r>
            <a:r>
              <a:rPr lang="en-US" sz="2000" b="1" dirty="0" smtClean="0"/>
              <a:t>it is one where clinical affects or symptoms are not apparent .</a:t>
            </a:r>
            <a:br>
              <a:rPr lang="en-US" sz="2000" b="1" dirty="0" smtClean="0"/>
            </a:br>
            <a:endParaRPr lang="ar-IQ" sz="2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76672"/>
            <a:ext cx="8229600" cy="5904656"/>
          </a:xfrm>
        </p:spPr>
        <p:txBody>
          <a:bodyPr>
            <a:normAutofit fontScale="47500" lnSpcReduction="20000"/>
          </a:bodyPr>
          <a:lstStyle/>
          <a:p>
            <a:pPr>
              <a:buNone/>
            </a:pPr>
            <a:r>
              <a:rPr lang="en-US" sz="5100" b="1" dirty="0" smtClean="0">
                <a:solidFill>
                  <a:srgbClr val="FF0000"/>
                </a:solidFill>
              </a:rPr>
              <a:t>Infectious </a:t>
            </a:r>
            <a:r>
              <a:rPr lang="en-US" sz="5100" b="1" dirty="0" smtClean="0">
                <a:solidFill>
                  <a:srgbClr val="FF0000"/>
                </a:solidFill>
              </a:rPr>
              <a:t>Agents :</a:t>
            </a:r>
          </a:p>
          <a:p>
            <a:pPr>
              <a:buNone/>
            </a:pPr>
            <a:endParaRPr lang="en-US" sz="5100" b="1" dirty="0" smtClean="0">
              <a:solidFill>
                <a:srgbClr val="FF0000"/>
              </a:solidFill>
            </a:endParaRPr>
          </a:p>
          <a:p>
            <a:pPr algn="just">
              <a:buNone/>
            </a:pPr>
            <a:r>
              <a:rPr lang="en-US" sz="4200" b="1" dirty="0" smtClean="0"/>
              <a:t>The </a:t>
            </a:r>
            <a:r>
              <a:rPr lang="en-US" sz="4200" b="1" dirty="0" smtClean="0"/>
              <a:t>patient is exposed to variety of microorganisms during </a:t>
            </a:r>
            <a:r>
              <a:rPr lang="en-US" sz="4200" b="1" dirty="0" smtClean="0"/>
              <a:t>hospitalization. The microorganisms are classified into two type:</a:t>
            </a:r>
          </a:p>
          <a:p>
            <a:pPr algn="just">
              <a:buNone/>
            </a:pPr>
            <a:r>
              <a:rPr lang="en-US" sz="4200" b="1" dirty="0" smtClean="0">
                <a:solidFill>
                  <a:srgbClr val="00B0F0"/>
                </a:solidFill>
              </a:rPr>
              <a:t>● Saprophytic organisms :</a:t>
            </a:r>
            <a:r>
              <a:rPr lang="en-US" sz="4200" b="1" dirty="0" smtClean="0"/>
              <a:t> they </a:t>
            </a:r>
            <a:r>
              <a:rPr lang="en-US" sz="4200" b="1" dirty="0" smtClean="0"/>
              <a:t>are free living organisms </a:t>
            </a:r>
            <a:r>
              <a:rPr lang="en-US" sz="4200" b="1" dirty="0" smtClean="0"/>
              <a:t>live </a:t>
            </a:r>
            <a:r>
              <a:rPr lang="en-US" sz="4200" b="1" dirty="0" smtClean="0"/>
              <a:t>on decaying organic matter. they fail to multiply on living tissue and so are not important in infectious disease</a:t>
            </a:r>
            <a:r>
              <a:rPr lang="en-US" sz="4200" b="1" dirty="0" smtClean="0"/>
              <a:t>.</a:t>
            </a:r>
          </a:p>
          <a:p>
            <a:pPr algn="just">
              <a:buNone/>
            </a:pPr>
            <a:r>
              <a:rPr lang="en-US" sz="4200" b="1" dirty="0" smtClean="0">
                <a:solidFill>
                  <a:srgbClr val="00B0F0"/>
                </a:solidFill>
              </a:rPr>
              <a:t>● </a:t>
            </a:r>
            <a:r>
              <a:rPr lang="en-US" sz="4200" b="1" dirty="0" smtClean="0">
                <a:solidFill>
                  <a:srgbClr val="00B0F0"/>
                </a:solidFill>
              </a:rPr>
              <a:t> Parasitic organisms </a:t>
            </a:r>
            <a:r>
              <a:rPr lang="en-US" sz="4200" b="1" dirty="0" smtClean="0">
                <a:solidFill>
                  <a:srgbClr val="00B0F0"/>
                </a:solidFill>
              </a:rPr>
              <a:t>:</a:t>
            </a:r>
            <a:r>
              <a:rPr lang="en-US" sz="4200" b="1" dirty="0" smtClean="0"/>
              <a:t> they are organisms that can establish themselves and multiply in </a:t>
            </a:r>
            <a:r>
              <a:rPr lang="en-US" sz="4200" b="1" dirty="0" smtClean="0"/>
              <a:t>living host tissues. They </a:t>
            </a:r>
            <a:r>
              <a:rPr lang="en-US" sz="4200" b="1" dirty="0" smtClean="0"/>
              <a:t>may be </a:t>
            </a:r>
            <a:r>
              <a:rPr lang="en-US" sz="4200" b="1" dirty="0" smtClean="0">
                <a:solidFill>
                  <a:srgbClr val="FF0000"/>
                </a:solidFill>
              </a:rPr>
              <a:t>pathogens</a:t>
            </a:r>
            <a:r>
              <a:rPr lang="en-US" sz="4200" b="1" dirty="0" smtClean="0"/>
              <a:t> or </a:t>
            </a:r>
            <a:r>
              <a:rPr lang="en-US" sz="4200" b="1" dirty="0" smtClean="0">
                <a:solidFill>
                  <a:srgbClr val="FF0000"/>
                </a:solidFill>
              </a:rPr>
              <a:t>commensals </a:t>
            </a:r>
            <a:r>
              <a:rPr lang="en-US" sz="4200" b="1" dirty="0" smtClean="0"/>
              <a:t>.</a:t>
            </a:r>
          </a:p>
          <a:p>
            <a:pPr>
              <a:buNone/>
            </a:pPr>
            <a:r>
              <a:rPr lang="en-US" sz="4200" b="1" dirty="0" smtClean="0"/>
              <a:t> - </a:t>
            </a:r>
            <a:r>
              <a:rPr lang="en-US" sz="4200" b="1" dirty="0" smtClean="0">
                <a:solidFill>
                  <a:srgbClr val="FF0000"/>
                </a:solidFill>
              </a:rPr>
              <a:t>pathogens</a:t>
            </a:r>
            <a:r>
              <a:rPr lang="en-US" sz="4200" b="1" dirty="0" smtClean="0"/>
              <a:t> are those which are capable of producing disease in a host such as many </a:t>
            </a:r>
            <a:r>
              <a:rPr lang="en-US" sz="4200" b="1" dirty="0" smtClean="0">
                <a:solidFill>
                  <a:srgbClr val="00B0F0"/>
                </a:solidFill>
              </a:rPr>
              <a:t>bacteria</a:t>
            </a:r>
            <a:r>
              <a:rPr lang="en-US" sz="4200" b="1" dirty="0" smtClean="0">
                <a:solidFill>
                  <a:srgbClr val="00B0F0"/>
                </a:solidFill>
              </a:rPr>
              <a:t>, </a:t>
            </a:r>
            <a:r>
              <a:rPr lang="en-US" sz="4200" b="1" dirty="0" smtClean="0">
                <a:solidFill>
                  <a:srgbClr val="00B0F0"/>
                </a:solidFill>
              </a:rPr>
              <a:t>viruses</a:t>
            </a:r>
            <a:r>
              <a:rPr lang="en-US" sz="4200" b="1" dirty="0" smtClean="0">
                <a:solidFill>
                  <a:srgbClr val="00B0F0"/>
                </a:solidFill>
              </a:rPr>
              <a:t>, fungi and </a:t>
            </a:r>
            <a:r>
              <a:rPr lang="en-US" sz="4200" b="1" dirty="0" smtClean="0">
                <a:solidFill>
                  <a:srgbClr val="00B0F0"/>
                </a:solidFill>
              </a:rPr>
              <a:t>parasites .</a:t>
            </a:r>
          </a:p>
          <a:p>
            <a:pPr algn="just">
              <a:buNone/>
            </a:pPr>
            <a:r>
              <a:rPr lang="en-US" sz="4200" b="1" dirty="0" smtClean="0"/>
              <a:t> - </a:t>
            </a:r>
            <a:r>
              <a:rPr lang="en-US" sz="4200" b="1" dirty="0" smtClean="0">
                <a:solidFill>
                  <a:srgbClr val="FF0000"/>
                </a:solidFill>
              </a:rPr>
              <a:t>Commensals</a:t>
            </a:r>
            <a:r>
              <a:rPr lang="en-US" sz="4200" b="1" dirty="0" smtClean="0"/>
              <a:t> are microbes </a:t>
            </a:r>
            <a:r>
              <a:rPr lang="en-US" sz="4200" b="1" dirty="0" smtClean="0"/>
              <a:t>can live in a host without causing any disease </a:t>
            </a:r>
            <a:r>
              <a:rPr lang="en-US" sz="4200" b="1" dirty="0" smtClean="0"/>
              <a:t>.</a:t>
            </a:r>
          </a:p>
          <a:p>
            <a:pPr>
              <a:buNone/>
            </a:pPr>
            <a:endParaRPr lang="en-US" sz="4200" dirty="0" smtClean="0"/>
          </a:p>
          <a:p>
            <a:pPr>
              <a:buNone/>
            </a:pPr>
            <a:r>
              <a:rPr lang="en-US" sz="4200" dirty="0" smtClean="0"/>
              <a:t>● </a:t>
            </a:r>
            <a:r>
              <a:rPr lang="en-US" sz="4200" b="1" dirty="0" smtClean="0"/>
              <a:t>The </a:t>
            </a:r>
            <a:r>
              <a:rPr lang="en-US" sz="4200" b="1" dirty="0" smtClean="0"/>
              <a:t>likelihood of exposure leading to infection depends partly on the characteristics of the microorganisms, including</a:t>
            </a:r>
            <a:r>
              <a:rPr lang="en-US" sz="4200" b="1" dirty="0" smtClean="0"/>
              <a:t>:</a:t>
            </a:r>
          </a:p>
          <a:p>
            <a:pPr>
              <a:buNone/>
            </a:pPr>
            <a:r>
              <a:rPr lang="en-US" sz="4200" b="1" dirty="0" smtClean="0">
                <a:solidFill>
                  <a:srgbClr val="00B0F0"/>
                </a:solidFill>
              </a:rPr>
              <a:t>-</a:t>
            </a:r>
            <a:r>
              <a:rPr lang="en-US" sz="4200" b="1" dirty="0" smtClean="0"/>
              <a:t> </a:t>
            </a:r>
            <a:r>
              <a:rPr lang="en-US" sz="4200" b="1" dirty="0" smtClean="0">
                <a:solidFill>
                  <a:srgbClr val="00B0F0"/>
                </a:solidFill>
              </a:rPr>
              <a:t>Resistance </a:t>
            </a:r>
            <a:r>
              <a:rPr lang="en-US" sz="4200" b="1" dirty="0" smtClean="0">
                <a:solidFill>
                  <a:srgbClr val="00B0F0"/>
                </a:solidFill>
              </a:rPr>
              <a:t>to antimicrobial agents.</a:t>
            </a:r>
          </a:p>
          <a:p>
            <a:pPr>
              <a:buFontTx/>
              <a:buChar char="-"/>
            </a:pPr>
            <a:r>
              <a:rPr lang="en-US" sz="4200" b="1" dirty="0" smtClean="0">
                <a:solidFill>
                  <a:srgbClr val="00B0F0"/>
                </a:solidFill>
              </a:rPr>
              <a:t>Intrinsic virulence (</a:t>
            </a:r>
            <a:r>
              <a:rPr lang="en-US" sz="4400" b="1" dirty="0" smtClean="0">
                <a:solidFill>
                  <a:srgbClr val="FF0000"/>
                </a:solidFill>
              </a:rPr>
              <a:t>Invasiveness , Toxigenicity , Communicability</a:t>
            </a:r>
            <a:r>
              <a:rPr lang="en-US" sz="4400" b="1" dirty="0" smtClean="0">
                <a:solidFill>
                  <a:srgbClr val="00B0F0"/>
                </a:solidFill>
              </a:rPr>
              <a:t>).</a:t>
            </a:r>
            <a:r>
              <a:rPr lang="en-US" sz="4400" b="1" dirty="0" smtClean="0"/>
              <a:t> </a:t>
            </a:r>
          </a:p>
          <a:p>
            <a:pPr>
              <a:buNone/>
            </a:pPr>
            <a:r>
              <a:rPr lang="en-US" sz="4200" b="1" dirty="0" smtClean="0">
                <a:solidFill>
                  <a:srgbClr val="00B0F0"/>
                </a:solidFill>
              </a:rPr>
              <a:t>- Amount </a:t>
            </a:r>
            <a:r>
              <a:rPr lang="en-US" sz="4200" b="1" dirty="0" smtClean="0">
                <a:solidFill>
                  <a:srgbClr val="00B0F0"/>
                </a:solidFill>
              </a:rPr>
              <a:t>of infective </a:t>
            </a:r>
            <a:r>
              <a:rPr lang="en-US" sz="4200" b="1" dirty="0" smtClean="0">
                <a:solidFill>
                  <a:srgbClr val="00B0F0"/>
                </a:solidFill>
              </a:rPr>
              <a:t>material.</a:t>
            </a:r>
            <a:endParaRPr lang="en-US" sz="4200" b="1" dirty="0" smtClean="0">
              <a:solidFill>
                <a:srgbClr val="00B0F0"/>
              </a:solidFill>
            </a:endParaRPr>
          </a:p>
          <a:p>
            <a:pPr algn="just">
              <a:buNone/>
            </a:pPr>
            <a:r>
              <a:rPr lang="en-US" sz="4200" b="1" dirty="0" smtClean="0"/>
              <a:t> </a:t>
            </a:r>
            <a:endParaRPr lang="en-US" sz="4200" b="1" dirty="0" smtClean="0"/>
          </a:p>
          <a:p>
            <a:pPr>
              <a:buNone/>
            </a:pPr>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457200" y="908720"/>
            <a:ext cx="8229600" cy="47794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395536" y="1196752"/>
            <a:ext cx="8291264" cy="4929411"/>
          </a:xfrm>
        </p:spPr>
        <p:txBody>
          <a:bodyPr>
            <a:normAutofit fontScale="92500"/>
          </a:bodyPr>
          <a:lstStyle/>
          <a:p>
            <a:pPr>
              <a:buNone/>
            </a:pPr>
            <a:r>
              <a:rPr lang="en-US" b="1" dirty="0" smtClean="0">
                <a:solidFill>
                  <a:srgbClr val="FF0000"/>
                </a:solidFill>
              </a:rPr>
              <a:t>Characters of </a:t>
            </a:r>
            <a:r>
              <a:rPr lang="en-US" b="1" dirty="0" smtClean="0">
                <a:solidFill>
                  <a:srgbClr val="FF0000"/>
                </a:solidFill>
              </a:rPr>
              <a:t>Pathogens</a:t>
            </a:r>
          </a:p>
          <a:p>
            <a:pPr>
              <a:buNone/>
            </a:pPr>
            <a:r>
              <a:rPr lang="en-US" dirty="0" smtClean="0"/>
              <a:t/>
            </a:r>
            <a:br>
              <a:rPr lang="en-US" dirty="0" smtClean="0"/>
            </a:br>
            <a:r>
              <a:rPr lang="en-US" b="1" dirty="0" smtClean="0"/>
              <a:t>1</a:t>
            </a:r>
            <a:r>
              <a:rPr lang="en-US" dirty="0" smtClean="0"/>
              <a:t>- </a:t>
            </a:r>
            <a:r>
              <a:rPr lang="en-US" dirty="0" smtClean="0"/>
              <a:t>pathogen </a:t>
            </a:r>
            <a:r>
              <a:rPr lang="en-US" dirty="0" smtClean="0"/>
              <a:t>should be able to enter the body </a:t>
            </a:r>
            <a:r>
              <a:rPr lang="en-US" dirty="0" smtClean="0"/>
              <a:t>tissues.</a:t>
            </a:r>
            <a:r>
              <a:rPr lang="en-US" dirty="0" smtClean="0"/>
              <a:t/>
            </a:r>
            <a:br>
              <a:rPr lang="en-US" dirty="0" smtClean="0"/>
            </a:br>
            <a:r>
              <a:rPr lang="en-US" b="1" dirty="0" smtClean="0"/>
              <a:t>2</a:t>
            </a:r>
            <a:r>
              <a:rPr lang="en-US" dirty="0" smtClean="0"/>
              <a:t>- </a:t>
            </a:r>
            <a:r>
              <a:rPr lang="en-US" dirty="0" smtClean="0"/>
              <a:t>pathogen </a:t>
            </a:r>
            <a:r>
              <a:rPr lang="en-US" dirty="0" smtClean="0"/>
              <a:t>should be able to multiply in the tissue .</a:t>
            </a:r>
            <a:br>
              <a:rPr lang="en-US" dirty="0" smtClean="0"/>
            </a:br>
            <a:r>
              <a:rPr lang="en-US" b="1" dirty="0" smtClean="0"/>
              <a:t>3</a:t>
            </a:r>
            <a:r>
              <a:rPr lang="en-US" dirty="0" smtClean="0"/>
              <a:t>- </a:t>
            </a:r>
            <a:r>
              <a:rPr lang="en-US" dirty="0" smtClean="0"/>
              <a:t>pathogen should </a:t>
            </a:r>
            <a:r>
              <a:rPr lang="en-US" dirty="0" smtClean="0"/>
              <a:t>be able to damage the tissue .</a:t>
            </a:r>
            <a:br>
              <a:rPr lang="en-US" dirty="0" smtClean="0"/>
            </a:br>
            <a:r>
              <a:rPr lang="en-US" b="1" dirty="0" smtClean="0"/>
              <a:t>4</a:t>
            </a:r>
            <a:r>
              <a:rPr lang="en-US" dirty="0" smtClean="0"/>
              <a:t>- </a:t>
            </a:r>
            <a:r>
              <a:rPr lang="en-US" dirty="0" smtClean="0"/>
              <a:t>pathogen must </a:t>
            </a:r>
            <a:r>
              <a:rPr lang="en-US" dirty="0" smtClean="0"/>
              <a:t>be capable to resist the host defense .</a:t>
            </a:r>
            <a:br>
              <a:rPr lang="en-US" dirty="0" smtClean="0"/>
            </a:br>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92696"/>
            <a:ext cx="8229600" cy="5112568"/>
          </a:xfrm>
        </p:spPr>
        <p:txBody>
          <a:bodyPr/>
          <a:lstStyle/>
          <a:p>
            <a:pPr>
              <a:buNone/>
            </a:pPr>
            <a:endParaRPr lang="en-US" sz="2000" b="1" dirty="0" smtClean="0">
              <a:solidFill>
                <a:srgbClr val="FF0000"/>
              </a:solidFill>
            </a:endParaRPr>
          </a:p>
          <a:p>
            <a:pPr>
              <a:buNone/>
            </a:pPr>
            <a:r>
              <a:rPr lang="en-US" sz="2400" b="1" dirty="0" smtClean="0">
                <a:solidFill>
                  <a:srgbClr val="FF0000"/>
                </a:solidFill>
              </a:rPr>
              <a:t>    Factors assist to development and spread of </a:t>
            </a:r>
            <a:r>
              <a:rPr lang="en-US" sz="2400" b="1" dirty="0" smtClean="0">
                <a:solidFill>
                  <a:srgbClr val="FF0000"/>
                </a:solidFill>
              </a:rPr>
              <a:t>nosocomial </a:t>
            </a:r>
            <a:r>
              <a:rPr lang="en-US" sz="2400" b="1" dirty="0" smtClean="0">
                <a:solidFill>
                  <a:srgbClr val="FF0000"/>
                </a:solidFill>
              </a:rPr>
              <a:t>infections :</a:t>
            </a:r>
          </a:p>
          <a:p>
            <a:pPr>
              <a:buNone/>
            </a:pPr>
            <a:r>
              <a:rPr lang="en-US" sz="2000" b="1" dirty="0" smtClean="0">
                <a:solidFill>
                  <a:srgbClr val="00B0F0"/>
                </a:solidFill>
              </a:rPr>
              <a:t>A. </a:t>
            </a:r>
            <a:r>
              <a:rPr lang="en-US" sz="2000" b="1" dirty="0" smtClean="0">
                <a:solidFill>
                  <a:srgbClr val="00B0F0"/>
                </a:solidFill>
              </a:rPr>
              <a:t>Patient susceptibility</a:t>
            </a:r>
            <a:r>
              <a:rPr lang="en-US" sz="2000" b="1" dirty="0" smtClean="0">
                <a:solidFill>
                  <a:srgbClr val="00B0F0"/>
                </a:solidFill>
              </a:rPr>
              <a:t> :</a:t>
            </a:r>
            <a:endParaRPr lang="en-US" sz="2000" b="1" dirty="0" smtClean="0">
              <a:solidFill>
                <a:srgbClr val="00B0F0"/>
              </a:solidFill>
            </a:endParaRPr>
          </a:p>
          <a:p>
            <a:pPr>
              <a:buNone/>
            </a:pPr>
            <a:r>
              <a:rPr lang="en-US" sz="2000" b="1" dirty="0" smtClean="0">
                <a:solidFill>
                  <a:srgbClr val="FF0000"/>
                </a:solidFill>
              </a:rPr>
              <a:t>1- Age</a:t>
            </a:r>
            <a:r>
              <a:rPr lang="en-US" sz="2000" b="1" dirty="0" smtClean="0">
                <a:solidFill>
                  <a:srgbClr val="FF0000"/>
                </a:solidFill>
              </a:rPr>
              <a:t>: </a:t>
            </a:r>
            <a:r>
              <a:rPr lang="en-US" sz="2000" b="1" dirty="0" smtClean="0"/>
              <a:t>Infancy </a:t>
            </a:r>
            <a:r>
              <a:rPr lang="en-US" sz="2000" b="1" dirty="0" smtClean="0"/>
              <a:t>and old age are associated with a decreased resistance to infection</a:t>
            </a:r>
            <a:r>
              <a:rPr lang="en-US" sz="2000" b="1" dirty="0" smtClean="0"/>
              <a:t>.</a:t>
            </a:r>
          </a:p>
          <a:p>
            <a:pPr algn="just">
              <a:buNone/>
            </a:pPr>
            <a:r>
              <a:rPr lang="en-US" sz="2000" b="1" dirty="0" smtClean="0">
                <a:solidFill>
                  <a:srgbClr val="FF0000"/>
                </a:solidFill>
              </a:rPr>
              <a:t>2- Immune status: </a:t>
            </a:r>
            <a:r>
              <a:rPr lang="en-US" sz="2000" b="1" dirty="0" smtClean="0"/>
              <a:t>Patient </a:t>
            </a:r>
            <a:r>
              <a:rPr lang="en-US" sz="2000" b="1" dirty="0" smtClean="0"/>
              <a:t>with acquired immunodeficiency syndrome (AIDS) have an increased susceptibility to infections with opportunistic </a:t>
            </a:r>
            <a:r>
              <a:rPr lang="en-US" sz="2000" b="1" dirty="0" smtClean="0"/>
              <a:t>pathogens.</a:t>
            </a:r>
            <a:endParaRPr lang="ar-IQ" sz="2000" b="1" dirty="0" smtClean="0"/>
          </a:p>
          <a:p>
            <a:pPr algn="just">
              <a:buNone/>
            </a:pPr>
            <a:r>
              <a:rPr lang="en-US" sz="2000" b="1" dirty="0" smtClean="0"/>
              <a:t>Immunosuppressive drugs or irradiation may also lower resistance to </a:t>
            </a:r>
            <a:r>
              <a:rPr lang="en-US" sz="2000" b="1" dirty="0" smtClean="0"/>
              <a:t>infection.</a:t>
            </a:r>
          </a:p>
          <a:p>
            <a:pPr>
              <a:buNone/>
            </a:pPr>
            <a:r>
              <a:rPr lang="en-US" sz="2000" b="1" dirty="0" smtClean="0">
                <a:solidFill>
                  <a:srgbClr val="FF0000"/>
                </a:solidFill>
              </a:rPr>
              <a:t>3- </a:t>
            </a:r>
            <a:r>
              <a:rPr lang="en-US" sz="2000" b="1" dirty="0" smtClean="0">
                <a:solidFill>
                  <a:srgbClr val="FF0000"/>
                </a:solidFill>
              </a:rPr>
              <a:t>Chronic </a:t>
            </a:r>
            <a:r>
              <a:rPr lang="en-US" sz="2000" b="1" dirty="0" smtClean="0">
                <a:solidFill>
                  <a:srgbClr val="FF0000"/>
                </a:solidFill>
              </a:rPr>
              <a:t>disease: </a:t>
            </a:r>
            <a:r>
              <a:rPr lang="en-US" sz="2000" b="1" dirty="0" smtClean="0"/>
              <a:t>Patients </a:t>
            </a:r>
            <a:r>
              <a:rPr lang="en-US" sz="2000" b="1" dirty="0" smtClean="0"/>
              <a:t>with chronic disease such as malignant tumors leukemia, diabetes mellitus, renal failure are more affected than other.</a:t>
            </a:r>
          </a:p>
          <a:p>
            <a:pPr algn="just">
              <a:buNone/>
            </a:pPr>
            <a:endParaRPr lang="ar-IQ" sz="20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467544" y="980728"/>
            <a:ext cx="8229600" cy="4525963"/>
          </a:xfrm>
        </p:spPr>
        <p:txBody>
          <a:bodyPr>
            <a:normAutofit/>
          </a:bodyPr>
          <a:lstStyle/>
          <a:p>
            <a:pPr>
              <a:buNone/>
            </a:pPr>
            <a:r>
              <a:rPr lang="en-US" sz="2400" b="1" dirty="0" smtClean="0">
                <a:solidFill>
                  <a:srgbClr val="00B0F0"/>
                </a:solidFill>
              </a:rPr>
              <a:t>     B. Environmental factors</a:t>
            </a:r>
          </a:p>
          <a:p>
            <a:pPr algn="just">
              <a:buNone/>
            </a:pPr>
            <a:r>
              <a:rPr lang="en-US" sz="2400" dirty="0" smtClean="0"/>
              <a:t> - </a:t>
            </a:r>
            <a:r>
              <a:rPr lang="en-US" sz="2000" b="1" dirty="0" smtClean="0"/>
              <a:t>Such as crowded </a:t>
            </a:r>
            <a:r>
              <a:rPr lang="en-US" sz="2000" b="1" dirty="0" smtClean="0"/>
              <a:t>conditions within </a:t>
            </a:r>
            <a:r>
              <a:rPr lang="en-US" sz="2000" b="1" dirty="0" smtClean="0"/>
              <a:t>hospital , Health </a:t>
            </a:r>
            <a:r>
              <a:rPr lang="en-US" sz="2000" b="1" dirty="0" smtClean="0"/>
              <a:t>care settings </a:t>
            </a:r>
            <a:r>
              <a:rPr lang="en-US" sz="2000" b="1" dirty="0" smtClean="0"/>
              <a:t>, frequent </a:t>
            </a:r>
            <a:r>
              <a:rPr lang="en-US" sz="2000" b="1" dirty="0" smtClean="0"/>
              <a:t>transfers of patients from one unit to another, and concentration of patients highly susceptible to infection in one </a:t>
            </a:r>
            <a:r>
              <a:rPr lang="en-US" sz="2000" b="1" dirty="0" smtClean="0"/>
              <a:t>area.</a:t>
            </a:r>
          </a:p>
          <a:p>
            <a:pPr>
              <a:buNone/>
            </a:pPr>
            <a:r>
              <a:rPr lang="en-US" sz="2000" b="1" dirty="0" smtClean="0"/>
              <a:t>  -  Also contaminated  </a:t>
            </a:r>
            <a:r>
              <a:rPr lang="en-US" sz="2000" b="1" dirty="0" smtClean="0">
                <a:solidFill>
                  <a:srgbClr val="FF0000"/>
                </a:solidFill>
              </a:rPr>
              <a:t>objects</a:t>
            </a:r>
            <a:r>
              <a:rPr lang="en-US" sz="2000" b="1" dirty="0" smtClean="0"/>
              <a:t>, </a:t>
            </a:r>
            <a:r>
              <a:rPr lang="en-US" sz="2000" b="1" dirty="0" smtClean="0">
                <a:solidFill>
                  <a:srgbClr val="FF0000"/>
                </a:solidFill>
              </a:rPr>
              <a:t>devices</a:t>
            </a:r>
            <a:r>
              <a:rPr lang="en-US" sz="2000" b="1" dirty="0" smtClean="0"/>
              <a:t>, and </a:t>
            </a:r>
            <a:r>
              <a:rPr lang="en-US" sz="2000" b="1" dirty="0" smtClean="0">
                <a:solidFill>
                  <a:srgbClr val="FF0000"/>
                </a:solidFill>
              </a:rPr>
              <a:t>materials</a:t>
            </a:r>
            <a:r>
              <a:rPr lang="en-US" sz="2000" b="1" dirty="0" smtClean="0"/>
              <a:t> which </a:t>
            </a:r>
            <a:r>
              <a:rPr lang="en-US" sz="2000" b="1" dirty="0" smtClean="0"/>
              <a:t>subsequently contact susceptible body </a:t>
            </a:r>
            <a:r>
              <a:rPr lang="en-US" sz="2000" b="1" dirty="0" smtClean="0"/>
              <a:t>sites </a:t>
            </a:r>
            <a:r>
              <a:rPr lang="en-US" sz="2000" b="1" dirty="0" smtClean="0"/>
              <a:t>of patients</a:t>
            </a:r>
            <a:r>
              <a:rPr lang="en-US" sz="2000" b="1" dirty="0" smtClean="0"/>
              <a:t>.</a:t>
            </a:r>
          </a:p>
          <a:p>
            <a:pPr>
              <a:buNone/>
            </a:pPr>
            <a:r>
              <a:rPr lang="en-US" sz="2400" b="1" dirty="0" smtClean="0">
                <a:solidFill>
                  <a:srgbClr val="00B0F0"/>
                </a:solidFill>
              </a:rPr>
              <a:t>     C. </a:t>
            </a:r>
            <a:r>
              <a:rPr lang="en-US" sz="2400" b="1" dirty="0" smtClean="0">
                <a:solidFill>
                  <a:srgbClr val="00B0F0"/>
                </a:solidFill>
              </a:rPr>
              <a:t>Bacterial resistance</a:t>
            </a:r>
            <a:r>
              <a:rPr lang="en-US" sz="2400" b="1" dirty="0" smtClean="0">
                <a:solidFill>
                  <a:srgbClr val="00B0F0"/>
                </a:solidFill>
              </a:rPr>
              <a:t>:</a:t>
            </a:r>
          </a:p>
          <a:p>
            <a:pPr>
              <a:buNone/>
            </a:pPr>
            <a:r>
              <a:rPr lang="en-US" sz="2000" b="1" dirty="0" smtClean="0"/>
              <a:t>  -  Many patients receive antimicrobial drugs ,and that over time will promote the emergence of </a:t>
            </a:r>
            <a:r>
              <a:rPr lang="en-US" sz="2000" b="1" dirty="0" smtClean="0">
                <a:solidFill>
                  <a:srgbClr val="FF0000"/>
                </a:solidFill>
              </a:rPr>
              <a:t>multidrug </a:t>
            </a:r>
            <a:r>
              <a:rPr lang="en-US" sz="2000" b="1" dirty="0" smtClean="0">
                <a:solidFill>
                  <a:srgbClr val="FF0000"/>
                </a:solidFill>
              </a:rPr>
              <a:t>resistant strains </a:t>
            </a:r>
            <a:r>
              <a:rPr lang="en-US" sz="2000" b="1" dirty="0" smtClean="0"/>
              <a:t>which persist </a:t>
            </a:r>
            <a:r>
              <a:rPr lang="en-US" sz="2000" b="1" dirty="0" smtClean="0"/>
              <a:t>and may become </a:t>
            </a:r>
            <a:r>
              <a:rPr lang="en-US" sz="2000" b="1" dirty="0" smtClean="0">
                <a:solidFill>
                  <a:srgbClr val="FF0000"/>
                </a:solidFill>
              </a:rPr>
              <a:t>endemic</a:t>
            </a:r>
            <a:r>
              <a:rPr lang="en-US" sz="2000" b="1" dirty="0" smtClean="0"/>
              <a:t> in </a:t>
            </a:r>
            <a:r>
              <a:rPr lang="en-US" sz="2000" b="1" dirty="0" smtClean="0"/>
              <a:t>the hospital.</a:t>
            </a:r>
          </a:p>
          <a:p>
            <a:pPr algn="just">
              <a:buNone/>
            </a:pPr>
            <a:r>
              <a:rPr lang="en-US" sz="2400" b="1" dirty="0" smtClean="0"/>
              <a:t> </a:t>
            </a:r>
            <a:endParaRPr lang="en-US" sz="2400"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1132</TotalTime>
  <Words>739</Words>
  <Application>Microsoft Office PowerPoint</Application>
  <PresentationFormat>عرض على الشاشة (3:4)‏</PresentationFormat>
  <Paragraphs>67</Paragraphs>
  <Slides>13</Slides>
  <Notes>4</Notes>
  <HiddenSlides>0</HiddenSlides>
  <MMClips>0</MMClips>
  <ScaleCrop>false</ScaleCrop>
  <HeadingPairs>
    <vt:vector size="4" baseType="variant">
      <vt:variant>
        <vt:lpstr>سمة</vt:lpstr>
      </vt:variant>
      <vt:variant>
        <vt:i4>1</vt:i4>
      </vt:variant>
      <vt:variant>
        <vt:lpstr>عناوين الشرائح</vt:lpstr>
      </vt:variant>
      <vt:variant>
        <vt:i4>13</vt:i4>
      </vt:variant>
    </vt:vector>
  </HeadingPairs>
  <TitlesOfParts>
    <vt:vector size="14" baseType="lpstr">
      <vt:lpstr>Office Theme</vt:lpstr>
      <vt:lpstr>  Nosocomial infection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Sources and transmission of nosocomial infection : 1. Skin. 2. Nasal tract. 3. Air. 4. Stool. 5. Clothes. 6. Workers and staff. 7. Pathogenic secretions and clinical samples of patients. 8. Water cycle of hospital. 9. All used instruments. 10. Operating room environment.  Hospital Infection control team :    - The team consists from   : 1-  infection control officer  2-  infection control nurse  3-  medical microbiologist  </vt:lpstr>
      <vt:lpstr>: Role of nurses in prevention of hospital acquired infection  1- Explaining the importance of hand washing to patients and who in contact with them .  2- Isolation of infected patients in private room ,e.g. measles , typhoid , etc. 3- Handling of blood , fluids , secretions and excretions using sterilized gloves . 4- Wearing of mask , gown , eye protector during any procedure likely to cause  splash of body fluids , secretions , etc.  5- Carefully handling of soiled linen and body fluids . this is done to avoid transmission of microorganisms to other patients and environment .   6- Ensure the single use items proper disposal.  7- Proper sterilization of reusable items .  8- Restricting the entry of number of attendants of patient .   9- Making the patients to understand to avoid the over use of antibiotics .  10- Practically  following the policies of infection control committee of the hospital (ICC) regarding  use of disinfectants and hygiene practices.</vt:lpstr>
      <vt:lpstr>Thank you</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Microbiology and Nurse</dc:title>
  <dc:creator>luaay</dc:creator>
  <cp:lastModifiedBy>EnGiNeeRx</cp:lastModifiedBy>
  <cp:revision>140</cp:revision>
  <dcterms:created xsi:type="dcterms:W3CDTF">2013-12-30T07:59:29Z</dcterms:created>
  <dcterms:modified xsi:type="dcterms:W3CDTF">2022-12-16T19:53:56Z</dcterms:modified>
</cp:coreProperties>
</file>